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8" r:id="rId5"/>
    <p:sldId id="267" r:id="rId6"/>
    <p:sldId id="268" r:id="rId7"/>
    <p:sldId id="287" r:id="rId8"/>
    <p:sldId id="289" r:id="rId9"/>
    <p:sldId id="285" r:id="rId10"/>
    <p:sldId id="290" r:id="rId11"/>
    <p:sldId id="294" r:id="rId12"/>
    <p:sldId id="307" r:id="rId13"/>
    <p:sldId id="305" r:id="rId14"/>
    <p:sldId id="282" r:id="rId15"/>
    <p:sldId id="293" r:id="rId16"/>
    <p:sldId id="291" r:id="rId17"/>
    <p:sldId id="288" r:id="rId18"/>
    <p:sldId id="279" r:id="rId19"/>
    <p:sldId id="298" r:id="rId20"/>
    <p:sldId id="281" r:id="rId21"/>
    <p:sldId id="299" r:id="rId22"/>
    <p:sldId id="296" r:id="rId23"/>
    <p:sldId id="300" r:id="rId24"/>
    <p:sldId id="284" r:id="rId25"/>
    <p:sldId id="292" r:id="rId26"/>
    <p:sldId id="303" r:id="rId27"/>
    <p:sldId id="280" r:id="rId28"/>
    <p:sldId id="295" r:id="rId29"/>
    <p:sldId id="286" r:id="rId30"/>
    <p:sldId id="301" r:id="rId31"/>
    <p:sldId id="304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DFF"/>
    <a:srgbClr val="00A600"/>
    <a:srgbClr val="003543"/>
    <a:srgbClr val="3F742F"/>
    <a:srgbClr val="72AD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4E47B1-8CFD-4CB7-8C7B-8CF7C779B2DB}" v="73" dt="2022-12-05T12:19:02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rgbClr val="00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C0351EAB-A357-F8F6-70C6-FEB7935BDF3A}"/>
              </a:ext>
            </a:extLst>
          </p:cNvPr>
          <p:cNvSpPr/>
          <p:nvPr userDrawn="1"/>
        </p:nvSpPr>
        <p:spPr>
          <a:xfrm>
            <a:off x="0" y="4925568"/>
            <a:ext cx="12192000" cy="1932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8B8FDDFB-5CEB-A7B2-5B7B-FECECF7F6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24" y="5211787"/>
            <a:ext cx="2198164" cy="125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13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504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008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8055384-E967-289A-C29E-6450522CBEF5}"/>
              </a:ext>
            </a:extLst>
          </p:cNvPr>
          <p:cNvSpPr/>
          <p:nvPr userDrawn="1"/>
        </p:nvSpPr>
        <p:spPr>
          <a:xfrm>
            <a:off x="0" y="0"/>
            <a:ext cx="3600000" cy="6858000"/>
          </a:xfrm>
          <a:prstGeom prst="rect">
            <a:avLst/>
          </a:prstGeom>
          <a:solidFill>
            <a:srgbClr val="00A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36FA371-E216-E028-E232-ADCA2E661668}"/>
              </a:ext>
            </a:extLst>
          </p:cNvPr>
          <p:cNvSpPr/>
          <p:nvPr userDrawn="1"/>
        </p:nvSpPr>
        <p:spPr>
          <a:xfrm>
            <a:off x="0" y="6757416"/>
            <a:ext cx="12192000" cy="201168"/>
          </a:xfrm>
          <a:prstGeom prst="rect">
            <a:avLst/>
          </a:prstGeom>
          <a:solidFill>
            <a:srgbClr val="003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456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05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33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14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399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52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824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29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6FB6D-7E23-4289-95F3-3670032126EB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441C9-0291-4A59-B50D-DA3A51B6C3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3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F3B208CD-6A55-1AB4-2758-DED27F6B227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44702" y="2201266"/>
            <a:ext cx="8350530" cy="242315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nl-NL" sz="4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Afvalquiz PD-afval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DBF4EE6-9006-F3DE-1E47-BF27EDCA37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7" t="6518" r="2392" b="3192"/>
          <a:stretch/>
        </p:blipFill>
        <p:spPr>
          <a:xfrm>
            <a:off x="8012471" y="1837678"/>
            <a:ext cx="4179529" cy="5020322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B4D56837-591C-2A4B-7893-D0786242F277}"/>
              </a:ext>
            </a:extLst>
          </p:cNvPr>
          <p:cNvSpPr txBox="1">
            <a:spLocks/>
          </p:cNvSpPr>
          <p:nvPr/>
        </p:nvSpPr>
        <p:spPr>
          <a:xfrm>
            <a:off x="744702" y="450685"/>
            <a:ext cx="10984002" cy="173513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8500" b="1">
                <a:solidFill>
                  <a:schemeClr val="bg1"/>
                </a:solidFill>
                <a:latin typeface="Franklin Gothic Medium" panose="020B0603020102020204" pitchFamily="34" charset="0"/>
              </a:rPr>
              <a:t>Afval Goed Geregeld</a:t>
            </a:r>
            <a:endParaRPr lang="nl-NL" sz="8500" b="1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179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851AD-ED92-22F1-E23D-4ABC05AAB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5D9075A9-3004-F9AF-045B-303794F91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AF685144-14F0-3295-2817-9AA983A498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27D341A1-8D24-EDDF-ED26-AE919BA20E69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Leeg knijpzakje fruit of yoghurt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C5251B6-EB89-027F-2205-2268911FFE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3BB73FDC-A880-057A-DF6D-1688D7F903B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3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9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Papieren rietje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04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10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koffiebeker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D65965C1-C40E-8A67-A0FF-F8020F7640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99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7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Leeg pak(je) drinken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33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11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Piepschuim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8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12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0" y="1272659"/>
            <a:ext cx="34385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Propje aluminiumfolie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3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13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7814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voor verzending van (school)spullen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2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14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0" y="1272659"/>
            <a:ext cx="34766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Restjes van geknutselde materialen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2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B4758-53DC-FEE4-BDC3-6959A1C8E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457CFB78-91F2-195F-CB77-768A4F7A6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08E209C2-AF07-2DAB-9FE0-365494D00D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8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F75A3C2-1F5D-FC0B-0240-8E42B5F35B9D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Blik zonder statiegeld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F186ADE0-C661-6F5B-5577-971A33F944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69274BBF-9765-1B12-E27E-2BA83D8608C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7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0" y="1272659"/>
            <a:ext cx="34385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Leeg netje van mandarijnen of sinaasappels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5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B4684-EA66-A5AB-9159-3756B8555C2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Afvalquiz</a:t>
            </a:r>
            <a:b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PMD-afval</a:t>
            </a:r>
            <a:endParaRPr lang="nl-NL" sz="36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80A388-344C-92D5-1198-6171931DF0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2F4457CB-26EE-E393-1221-3DA14C0744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A1A2502-EF7C-57E8-CF7B-7ADA18BE6B9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9114937B-0775-1722-C6CF-82BC42C4E77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B483062-9126-2C6B-30D4-6407226B3911}"/>
              </a:ext>
            </a:extLst>
          </p:cNvPr>
          <p:cNvSpPr txBox="1"/>
          <p:nvPr/>
        </p:nvSpPr>
        <p:spPr>
          <a:xfrm>
            <a:off x="6096001" y="1272659"/>
            <a:ext cx="3619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Wat mag </a:t>
            </a:r>
            <a:r>
              <a:rPr lang="nl-NL" sz="3600" u="sng" dirty="0">
                <a:solidFill>
                  <a:srgbClr val="003543"/>
                </a:solidFill>
                <a:latin typeface="+mj-lt"/>
              </a:rPr>
              <a:t>wel</a:t>
            </a:r>
            <a:r>
              <a:rPr lang="nl-NL" sz="3600" dirty="0">
                <a:solidFill>
                  <a:srgbClr val="003543"/>
                </a:solidFill>
                <a:latin typeface="+mj-lt"/>
              </a:rPr>
              <a:t> en </a:t>
            </a:r>
            <a:r>
              <a:rPr lang="nl-NL" sz="3600" u="sng" dirty="0">
                <a:solidFill>
                  <a:srgbClr val="003543"/>
                </a:solidFill>
                <a:latin typeface="+mj-lt"/>
              </a:rPr>
              <a:t>niet</a:t>
            </a:r>
            <a:r>
              <a:rPr lang="nl-NL" sz="3600" dirty="0">
                <a:solidFill>
                  <a:srgbClr val="003543"/>
                </a:solidFill>
                <a:latin typeface="+mj-lt"/>
              </a:rPr>
              <a:t> bij het PMD-afval?</a:t>
            </a:r>
          </a:p>
        </p:txBody>
      </p:sp>
    </p:spTree>
    <p:extLst>
      <p:ext uri="{BB962C8B-B14F-4D97-AF65-F5344CB8AC3E}">
        <p14:creationId xmlns:p14="http://schemas.microsoft.com/office/powerpoint/2010/main" val="3167336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0838C-5DC4-D10D-FE62-B64E30DB2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86A98A73-06FA-73E8-32B2-4228C1D3C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066" y="371474"/>
            <a:ext cx="5376033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FDA7F93-5AA8-6982-1001-8608F0F870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8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69E84C3B-6A89-9AAA-9081-B8F3AF953356}"/>
              </a:ext>
            </a:extLst>
          </p:cNvPr>
          <p:cNvSpPr txBox="1"/>
          <p:nvPr/>
        </p:nvSpPr>
        <p:spPr>
          <a:xfrm>
            <a:off x="6096001" y="1272659"/>
            <a:ext cx="38719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Spuitbussen, zoals deodorant, haarlak, slagroom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7FF77DA9-8149-DC0B-C296-96B2E1243C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31430DE4-DBF4-C56F-B5AA-47C76EDE67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16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Stokje van een ijsje of lolly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50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17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766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fles en dop </a:t>
            </a:r>
            <a:r>
              <a:rPr lang="nl-NL" sz="3600" b="1" u="sng" dirty="0">
                <a:solidFill>
                  <a:srgbClr val="003543"/>
                </a:solidFill>
                <a:latin typeface="+mj-lt"/>
              </a:rPr>
              <a:t>zonder</a:t>
            </a:r>
            <a:r>
              <a:rPr lang="nl-NL" sz="3600" dirty="0">
                <a:solidFill>
                  <a:srgbClr val="003543"/>
                </a:solidFill>
                <a:latin typeface="+mj-lt"/>
              </a:rPr>
              <a:t> statiegeld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7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F5014-7900-9041-9211-18BD99F15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41F87823-22EA-1675-662D-089E25EEB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530CB83-89C9-01D3-3DE6-83BA8560846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17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68DAD50C-9B1B-567A-CB27-E29616F5BBC4}"/>
              </a:ext>
            </a:extLst>
          </p:cNvPr>
          <p:cNvSpPr txBox="1"/>
          <p:nvPr/>
        </p:nvSpPr>
        <p:spPr>
          <a:xfrm>
            <a:off x="6096001" y="1272659"/>
            <a:ext cx="36766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Losse plastic en metalen doppen en deksels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A2A4624C-6D94-1EF8-B5EE-A880212AD5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C7274389-FD2C-860A-53EA-56ED9591B08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03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18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581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Papieren koffiebeker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30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20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Leeg boterhamzakje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19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Halfvol pakje drinken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1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9E8B8-374E-66C6-53C2-9B30F552C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4585D206-CC1D-8DD1-BC50-9D9444432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697E5CCF-7CFE-8E64-7CC7-F5D4CCE3D05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20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C5D8965-7D63-C1DA-B320-04C0514D3D0E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Lege koffiecapsules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E3DF20C3-2F91-C71E-1E3C-E1933A4AE4C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10DE6BA7-CD27-D604-9F6A-DA972387F1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4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F7A2B-B1BD-FFDD-F3AE-227EACC3A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181F32C2-F3BE-475E-9D09-2095C719D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D2E0F854-CE7A-DDB4-C00A-752278F463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20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10D8DD8-F507-D119-A293-D150D53E8063}"/>
              </a:ext>
            </a:extLst>
          </p:cNvPr>
          <p:cNvSpPr txBox="1"/>
          <p:nvPr/>
        </p:nvSpPr>
        <p:spPr>
          <a:xfrm>
            <a:off x="6096001" y="1272659"/>
            <a:ext cx="3619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Aluminium verpakkings-schaaltjes 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3DD377-B826-9AA9-9B17-0A03FE211C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B25CB989-8C60-4A02-AA6E-43931CB2B4D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0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1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verpakking van snoep of koek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95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4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fles met statiegeld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C41B6C82-894C-49B3-20F6-405E17ADE5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6276">
            <a:off x="8222126" y="1960670"/>
            <a:ext cx="1211494" cy="12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9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2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 err="1">
                <a:solidFill>
                  <a:srgbClr val="003543"/>
                </a:solidFill>
                <a:latin typeface="+mj-lt"/>
              </a:rPr>
              <a:t>Chipszak</a:t>
            </a:r>
            <a:endParaRPr lang="nl-NL" sz="3600" dirty="0">
              <a:solidFill>
                <a:srgbClr val="003543"/>
              </a:solidFill>
              <a:latin typeface="+mj-lt"/>
            </a:endParaRP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81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3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00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Flesje of potje van glas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0B9E9454-83FD-DC15-2884-A95DA5C2AA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3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Lege kauwgomstrip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42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AB69EA6F-080E-2878-92B8-50C54C176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2E015FF0-808F-C67F-235A-2A75FA7A4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8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48FCA04-E18C-E5DF-FF57-88F9CFAE4115}"/>
              </a:ext>
            </a:extLst>
          </p:cNvPr>
          <p:cNvSpPr txBox="1"/>
          <p:nvPr/>
        </p:nvSpPr>
        <p:spPr>
          <a:xfrm>
            <a:off x="6096001" y="1272659"/>
            <a:ext cx="3619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Plastic bakje van salade of broodbeleg 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050499-BC28-ED9B-6864-35323E149E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29BF338-3A1F-D96E-AD9F-3FE52F0454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8762" r="6467" b="13215"/>
          <a:stretch/>
        </p:blipFill>
        <p:spPr>
          <a:xfrm>
            <a:off x="4190999" y="4086225"/>
            <a:ext cx="24479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74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A88F8-18BE-BDF8-7B4E-B099442BC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D6415BDC-5CF1-9B7E-4E69-E502B0D657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54" y="371474"/>
            <a:ext cx="5143500" cy="4160369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A9CD1EE-A8B2-822E-98AE-4131047BCE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000" y="720000"/>
            <a:ext cx="2880000" cy="3600000"/>
          </a:xfrm>
        </p:spPr>
        <p:txBody>
          <a:bodyPr anchor="t">
            <a:normAutofit/>
          </a:bodyPr>
          <a:lstStyle/>
          <a:p>
            <a:pPr algn="r"/>
            <a:r>
              <a:rPr lang="nl-NL" sz="3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Vraag 4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C403AEC-EA2B-4AE0-276C-85C6AE88C9E5}"/>
              </a:ext>
            </a:extLst>
          </p:cNvPr>
          <p:cNvSpPr txBox="1"/>
          <p:nvPr/>
        </p:nvSpPr>
        <p:spPr>
          <a:xfrm>
            <a:off x="6096001" y="1272659"/>
            <a:ext cx="3600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3543"/>
                </a:solidFill>
                <a:latin typeface="+mj-lt"/>
              </a:rPr>
              <a:t>Leeg blikje met statiegeld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CE4FEF67-567C-18FF-813D-A1CB820C37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7" r="9318" b="9670"/>
          <a:stretch/>
        </p:blipFill>
        <p:spPr>
          <a:xfrm>
            <a:off x="485550" y="2242782"/>
            <a:ext cx="3114450" cy="435439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AE99E1BA-5D73-0B6A-72BB-4EEFFAF40EF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8" t="8750" r="9671" b="13333"/>
          <a:stretch/>
        </p:blipFill>
        <p:spPr>
          <a:xfrm>
            <a:off x="8011803" y="4086225"/>
            <a:ext cx="2305050" cy="2286000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D0C9EB98-B336-CFD0-B1C1-00F10D6807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0350">
            <a:off x="8210192" y="1919377"/>
            <a:ext cx="1269590" cy="126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2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AGG">
      <a:dk1>
        <a:srgbClr val="3F742F"/>
      </a:dk1>
      <a:lt1>
        <a:srgbClr val="FFFFFF"/>
      </a:lt1>
      <a:dk2>
        <a:srgbClr val="44546A"/>
      </a:dk2>
      <a:lt2>
        <a:srgbClr val="E7E6E6"/>
      </a:lt2>
      <a:accent1>
        <a:srgbClr val="3F742F"/>
      </a:accent1>
      <a:accent2>
        <a:srgbClr val="71AD22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caa1a-ac74-410f-95bc-20bbab667105">
      <Terms xmlns="http://schemas.microsoft.com/office/infopath/2007/PartnerControls"/>
    </lcf76f155ced4ddcb4097134ff3c332f>
    <TaxCatchAll xmlns="16fe547f-eec1-4793-a1b6-34d56b9fc957" xsi:nil="true"/>
    <Soort xmlns="40fcaa1a-ac74-410f-95bc-20bbab66710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95BBF60614640A6382A98A6922223" ma:contentTypeVersion="17" ma:contentTypeDescription="Een nieuw document maken." ma:contentTypeScope="" ma:versionID="3a4c36a6a3b1d64044cf8d3d77319ba2">
  <xsd:schema xmlns:xsd="http://www.w3.org/2001/XMLSchema" xmlns:xs="http://www.w3.org/2001/XMLSchema" xmlns:p="http://schemas.microsoft.com/office/2006/metadata/properties" xmlns:ns2="40fcaa1a-ac74-410f-95bc-20bbab667105" xmlns:ns3="16fe547f-eec1-4793-a1b6-34d56b9fc957" targetNamespace="http://schemas.microsoft.com/office/2006/metadata/properties" ma:root="true" ma:fieldsID="06c4dc87c36b2711ef3fb53ff9c7b75b" ns2:_="" ns3:_="">
    <xsd:import namespace="40fcaa1a-ac74-410f-95bc-20bbab667105"/>
    <xsd:import namespace="16fe547f-eec1-4793-a1b6-34d56b9fc9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Soort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caa1a-ac74-410f-95bc-20bbab6671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Soort" ma:index="21" nillable="true" ma:displayName="Soort" ma:format="Dropdown" ma:internalName="Soort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Afbeeldingtags" ma:readOnly="false" ma:fieldId="{5cf76f15-5ced-4ddc-b409-7134ff3c332f}" ma:taxonomyMulti="true" ma:sspId="783c6dbd-d7b0-4fca-a2a6-200f1dabdf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e547f-eec1-4793-a1b6-34d56b9fc95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f3078a-0a21-48a6-87a3-d4756e3461c8}" ma:internalName="TaxCatchAll" ma:showField="CatchAllData" ma:web="16fe547f-eec1-4793-a1b6-34d56b9fc9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7A6F07-4A4B-4C02-BF9A-9F260658AAF8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40fcaa1a-ac74-410f-95bc-20bbab667105"/>
    <ds:schemaRef ds:uri="16fe547f-eec1-4793-a1b6-34d56b9fc957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A76B71-B475-4413-A36B-8CF552180B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caa1a-ac74-410f-95bc-20bbab667105"/>
    <ds:schemaRef ds:uri="16fe547f-eec1-4793-a1b6-34d56b9fc9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9C646B-F2F2-4384-8D7A-082BA22F8A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</TotalTime>
  <Words>174</Words>
  <Application>Microsoft Office PowerPoint</Application>
  <PresentationFormat>Breedbeeld</PresentationFormat>
  <Paragraphs>56</Paragraphs>
  <Slides>28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2" baseType="lpstr">
      <vt:lpstr>Arial</vt:lpstr>
      <vt:lpstr>Franklin Gothic Book</vt:lpstr>
      <vt:lpstr>Franklin Gothic Medium</vt:lpstr>
      <vt:lpstr>Kantoorthema</vt:lpstr>
      <vt:lpstr>PowerPoint-presentatie</vt:lpstr>
      <vt:lpstr>Afvalquiz PMD-afval</vt:lpstr>
      <vt:lpstr>Vraag 1</vt:lpstr>
      <vt:lpstr>Vraag 4</vt:lpstr>
      <vt:lpstr>Vraag 2</vt:lpstr>
      <vt:lpstr>Vraag 3</vt:lpstr>
      <vt:lpstr>Vraag 5</vt:lpstr>
      <vt:lpstr>Vraag 8</vt:lpstr>
      <vt:lpstr>Vraag 4</vt:lpstr>
      <vt:lpstr>Vraag 5</vt:lpstr>
      <vt:lpstr>Vraag 9</vt:lpstr>
      <vt:lpstr>Vraag 10</vt:lpstr>
      <vt:lpstr>Vraag 7</vt:lpstr>
      <vt:lpstr>Vraag 11</vt:lpstr>
      <vt:lpstr>Vraag 12</vt:lpstr>
      <vt:lpstr>Vraag 13</vt:lpstr>
      <vt:lpstr>Vraag 14</vt:lpstr>
      <vt:lpstr>Vraag 8</vt:lpstr>
      <vt:lpstr>Vraag 15</vt:lpstr>
      <vt:lpstr>Vraag 8</vt:lpstr>
      <vt:lpstr>Vraag 16</vt:lpstr>
      <vt:lpstr>Vraag 17</vt:lpstr>
      <vt:lpstr>Vraag 17</vt:lpstr>
      <vt:lpstr>Vraag 18</vt:lpstr>
      <vt:lpstr>Vraag 20</vt:lpstr>
      <vt:lpstr>Vraag 19</vt:lpstr>
      <vt:lpstr>Vraag 20</vt:lpstr>
      <vt:lpstr>Vraag 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Afval Goed Geregeld</dc:title>
  <dc:creator>Frederiek de Vries Robbé</dc:creator>
  <cp:lastModifiedBy>Frederiek de Vries Robbé</cp:lastModifiedBy>
  <cp:revision>21</cp:revision>
  <dcterms:created xsi:type="dcterms:W3CDTF">2022-11-15T09:55:35Z</dcterms:created>
  <dcterms:modified xsi:type="dcterms:W3CDTF">2026-06-18T14:49:22Z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0x0101004C095BBF60614640A6382A98A6922223</vt:lpwstr>
  </property>
  <property fmtid="{D5CDD505-2E9C-101B-9397-08002B2CF9AE}" pid="3" name="MediaServiceImageTags">
    <vt:lpwstr/>
  </property>
</Properties>
</file>