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8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FAC27E-E4A9-C57C-8D85-DF12B6FFEC34}" name="Rachèlle Kuiper" initials="RK" userId="S::rkuiper@nedvang.nl::791741b6-d1d3-45cd-b082-2ac88b8ed8f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42F"/>
    <a:srgbClr val="72A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èlle Kuiper" userId="791741b6-d1d3-45cd-b082-2ac88b8ed8fd" providerId="ADAL" clId="{707B44E1-347E-4A80-A428-3C2C41DD74C7}"/>
    <pc:docChg chg="modSld">
      <pc:chgData name="Rachèlle Kuiper" userId="791741b6-d1d3-45cd-b082-2ac88b8ed8fd" providerId="ADAL" clId="{707B44E1-347E-4A80-A428-3C2C41DD74C7}" dt="2023-11-30T13:03:54.132" v="0" actId="20577"/>
      <pc:docMkLst>
        <pc:docMk/>
      </pc:docMkLst>
      <pc:sldChg chg="modSp mod">
        <pc:chgData name="Rachèlle Kuiper" userId="791741b6-d1d3-45cd-b082-2ac88b8ed8fd" providerId="ADAL" clId="{707B44E1-347E-4A80-A428-3C2C41DD74C7}" dt="2023-11-30T13:03:54.132" v="0" actId="20577"/>
        <pc:sldMkLst>
          <pc:docMk/>
          <pc:sldMk cId="1795098111" sldId="271"/>
        </pc:sldMkLst>
        <pc:spChg chg="mod">
          <ac:chgData name="Rachèlle Kuiper" userId="791741b6-d1d3-45cd-b082-2ac88b8ed8fd" providerId="ADAL" clId="{707B44E1-347E-4A80-A428-3C2C41DD74C7}" dt="2023-11-30T13:03:54.132" v="0" actId="20577"/>
          <ac:spMkLst>
            <pc:docMk/>
            <pc:sldMk cId="1795098111" sldId="271"/>
            <ac:spMk id="5" creationId="{7910AE3B-5154-FA24-FAEE-8F7165C053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rgbClr val="72AD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C0351EAB-A357-F8F6-70C6-FEB7935BDF3A}"/>
              </a:ext>
            </a:extLst>
          </p:cNvPr>
          <p:cNvSpPr/>
          <p:nvPr userDrawn="1"/>
        </p:nvSpPr>
        <p:spPr>
          <a:xfrm>
            <a:off x="0" y="4925568"/>
            <a:ext cx="12192000" cy="1932432"/>
          </a:xfrm>
          <a:prstGeom prst="rect">
            <a:avLst/>
          </a:prstGeom>
          <a:solidFill>
            <a:srgbClr val="3F7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0C8B70F-FE18-D310-94F5-C3771BE5A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2" b="8882"/>
          <a:stretch/>
        </p:blipFill>
        <p:spPr>
          <a:xfrm>
            <a:off x="880151" y="4925568"/>
            <a:ext cx="4179529" cy="193243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DBF4EE6-9006-F3DE-1E47-BF27EDCA3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6518" r="2392" b="3192"/>
          <a:stretch/>
        </p:blipFill>
        <p:spPr>
          <a:xfrm>
            <a:off x="8012471" y="1837678"/>
            <a:ext cx="4179529" cy="5020322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B4D56837-591C-2A4B-7893-D0786242F277}"/>
              </a:ext>
            </a:extLst>
          </p:cNvPr>
          <p:cNvSpPr txBox="1">
            <a:spLocks/>
          </p:cNvSpPr>
          <p:nvPr userDrawn="1"/>
        </p:nvSpPr>
        <p:spPr>
          <a:xfrm>
            <a:off x="744702" y="450685"/>
            <a:ext cx="10984002" cy="173513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8500" b="1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85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9F9277EB-6384-13A9-EAAF-DC79BBD1E59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drinkpakken</a:t>
            </a:r>
          </a:p>
        </p:txBody>
      </p:sp>
    </p:spTree>
    <p:extLst>
      <p:ext uri="{BB962C8B-B14F-4D97-AF65-F5344CB8AC3E}">
        <p14:creationId xmlns:p14="http://schemas.microsoft.com/office/powerpoint/2010/main" val="10811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04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0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8055384-E967-289A-C29E-6450522CBEF5}"/>
              </a:ext>
            </a:extLst>
          </p:cNvPr>
          <p:cNvSpPr/>
          <p:nvPr userDrawn="1"/>
        </p:nvSpPr>
        <p:spPr>
          <a:xfrm>
            <a:off x="0" y="0"/>
            <a:ext cx="3600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36FA371-E216-E028-E232-ADCA2E661668}"/>
              </a:ext>
            </a:extLst>
          </p:cNvPr>
          <p:cNvSpPr/>
          <p:nvPr userDrawn="1"/>
        </p:nvSpPr>
        <p:spPr>
          <a:xfrm>
            <a:off x="0" y="6656832"/>
            <a:ext cx="12192000" cy="201168"/>
          </a:xfrm>
          <a:prstGeom prst="rect">
            <a:avLst/>
          </a:prstGeom>
          <a:solidFill>
            <a:srgbClr val="72A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56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05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33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14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99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52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24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29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FB6D-7E23-4289-95F3-3670032126EB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valgoedgeregeld.nl/afvalwijz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F3B208CD-6A55-1AB4-2758-DED27F6B227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Collection </a:t>
            </a:r>
            <a:r>
              <a:rPr lang="en-US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plastic packaging and beverage cartons </a:t>
            </a: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(PD waste)</a:t>
            </a:r>
          </a:p>
        </p:txBody>
      </p:sp>
    </p:spTree>
    <p:extLst>
      <p:ext uri="{BB962C8B-B14F-4D97-AF65-F5344CB8AC3E}">
        <p14:creationId xmlns:p14="http://schemas.microsoft.com/office/powerpoint/2010/main" val="3058179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04065AF-B95D-DB8E-AE92-8D8E698D67B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Which toolkit components are available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503E771E-F3C3-A295-1052-ABDC10BCD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Instruction</a:t>
            </a:r>
            <a:r>
              <a:rPr lang="nl-NL" sz="2000" dirty="0"/>
              <a:t> posters </a:t>
            </a:r>
            <a:r>
              <a:rPr lang="nl-NL" sz="2000" dirty="0" err="1"/>
              <a:t>to</a:t>
            </a:r>
            <a:r>
              <a:rPr lang="nl-NL" sz="2000" dirty="0"/>
              <a:t> hang </a:t>
            </a: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PD waste bins;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Stickers </a:t>
            </a:r>
            <a:r>
              <a:rPr lang="nl-NL" sz="2000" dirty="0" err="1"/>
              <a:t>for</a:t>
            </a:r>
            <a:r>
              <a:rPr lang="nl-NL" sz="2000" dirty="0"/>
              <a:t> PD waste bins;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Digital Waste </a:t>
            </a:r>
            <a:r>
              <a:rPr lang="nl-NL" sz="2000" dirty="0" err="1"/>
              <a:t>Wise</a:t>
            </a:r>
            <a:r>
              <a:rPr lang="nl-NL" sz="2000" dirty="0"/>
              <a:t> Guide;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Example</a:t>
            </a:r>
            <a:r>
              <a:rPr lang="nl-NL" sz="2000" dirty="0"/>
              <a:t> </a:t>
            </a:r>
            <a:r>
              <a:rPr lang="nl-NL" sz="2000" dirty="0" err="1"/>
              <a:t>texts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inform</a:t>
            </a:r>
            <a:r>
              <a:rPr lang="nl-NL" sz="2000" dirty="0"/>
              <a:t> </a:t>
            </a:r>
            <a:r>
              <a:rPr lang="nl-NL" sz="2000" dirty="0" err="1"/>
              <a:t>colleagues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parents</a:t>
            </a:r>
            <a:r>
              <a:rPr lang="nl-NL" sz="2000" dirty="0"/>
              <a:t>/</a:t>
            </a:r>
            <a:r>
              <a:rPr lang="nl-NL" sz="2000" dirty="0" err="1"/>
              <a:t>caretakers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Digital Waste quiz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digiboard;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Waste guide at </a:t>
            </a:r>
            <a:r>
              <a:rPr lang="nl-NL" sz="2000" u="sng" dirty="0">
                <a:solidFill>
                  <a:srgbClr val="3F742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afvalgoedgeregeld.nl/afvalwijzer</a:t>
            </a:r>
            <a:r>
              <a:rPr lang="nl-NL" sz="2000" dirty="0">
                <a:solidFill>
                  <a:srgbClr val="3F742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4799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C5A0CB7-C450-AC95-1CB2-E45416DED66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What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Waste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Wise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(Afval Goed Geregeld)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24A6087F-292F-B1A9-C4B0-BBB46ABA9F3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47770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The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collection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program Waste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Wise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(Afval Goed Geregeld)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makes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it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easier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for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schools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to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separate PD waste free of charge.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The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collection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program Waste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Wise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(Afval Goed Geregeld)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stimulates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schools in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the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Netherlands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to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recycle even more. 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The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collection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program Waste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Wise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(Afval Goed Geregeld)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ensures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coordination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with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waste collectors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throughout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the</a:t>
            </a: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 Netherlands.</a:t>
            </a:r>
            <a:endParaRPr lang="nl-NL" sz="20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/>
              <a:t>When PD waste is handed in </a:t>
            </a:r>
            <a:r>
              <a:rPr lang="en-US" sz="2000"/>
              <a:t>by schools </a:t>
            </a:r>
            <a:r>
              <a:rPr lang="en-US" sz="2000" dirty="0"/>
              <a:t>according to the collection conditions, collection is free of charge. </a:t>
            </a:r>
            <a:endParaRPr lang="nl-NL" sz="20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1C4DD4A-5717-68F2-E798-14555416D9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8" b="23223"/>
          <a:stretch/>
        </p:blipFill>
        <p:spPr>
          <a:xfrm>
            <a:off x="8379132" y="5410140"/>
            <a:ext cx="3320868" cy="118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38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B4684-EA66-A5AB-9159-3756B8555C2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Collection 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 waste</a:t>
            </a:r>
            <a:endParaRPr lang="nl-NL" sz="3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CB63D8-2119-572E-201E-108BC052FFB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6450" y="576000"/>
            <a:ext cx="7740000" cy="5465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Why</a:t>
            </a:r>
            <a:r>
              <a:rPr lang="nl-NL" sz="2000" dirty="0"/>
              <a:t> are we </a:t>
            </a:r>
            <a:r>
              <a:rPr lang="nl-NL" sz="2000" dirty="0" err="1"/>
              <a:t>participating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What is allowed and not allowed in PD waste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do we start collecting PD waste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 err="1"/>
              <a:t>Where</a:t>
            </a:r>
            <a:r>
              <a:rPr lang="nl-NL" sz="2000" dirty="0"/>
              <a:t> </a:t>
            </a:r>
            <a:r>
              <a:rPr lang="nl-NL" sz="2000" dirty="0" err="1"/>
              <a:t>will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PD bins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placed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/>
              <a:t>How does </a:t>
            </a:r>
            <a:r>
              <a:rPr lang="nl-NL" sz="2000" dirty="0" err="1"/>
              <a:t>collection</a:t>
            </a:r>
            <a:r>
              <a:rPr lang="nl-NL" sz="2000" dirty="0"/>
              <a:t> of PD waste </a:t>
            </a:r>
            <a:r>
              <a:rPr lang="nl-NL" sz="2000" dirty="0" err="1"/>
              <a:t>work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/>
              <a:t>How do we </a:t>
            </a:r>
            <a:r>
              <a:rPr lang="nl-NL" sz="2000" dirty="0" err="1"/>
              <a:t>involve</a:t>
            </a:r>
            <a:r>
              <a:rPr lang="nl-NL" sz="2000" dirty="0"/>
              <a:t> </a:t>
            </a:r>
            <a:r>
              <a:rPr lang="nl-NL" sz="2000" dirty="0" err="1"/>
              <a:t>colleagues</a:t>
            </a:r>
            <a:r>
              <a:rPr lang="nl-NL" sz="2000" dirty="0"/>
              <a:t>, </a:t>
            </a:r>
            <a:r>
              <a:rPr lang="nl-NL" sz="2000" dirty="0" err="1"/>
              <a:t>students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parents</a:t>
            </a:r>
            <a:r>
              <a:rPr lang="nl-NL" sz="2000" dirty="0"/>
              <a:t>/</a:t>
            </a:r>
            <a:r>
              <a:rPr lang="nl-NL" sz="2000" dirty="0" err="1"/>
              <a:t>caretakers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 err="1"/>
              <a:t>Which</a:t>
            </a:r>
            <a:r>
              <a:rPr lang="nl-NL" sz="2000" dirty="0"/>
              <a:t> </a:t>
            </a:r>
            <a:r>
              <a:rPr lang="nl-NL" sz="2000" dirty="0" err="1"/>
              <a:t>toolkit</a:t>
            </a:r>
            <a:r>
              <a:rPr lang="nl-NL" sz="2000" dirty="0"/>
              <a:t> </a:t>
            </a:r>
            <a:r>
              <a:rPr lang="nl-NL" sz="2000" dirty="0" err="1"/>
              <a:t>components</a:t>
            </a:r>
            <a:r>
              <a:rPr lang="nl-NL" sz="2000" dirty="0"/>
              <a:t> are </a:t>
            </a:r>
            <a:r>
              <a:rPr lang="nl-NL" sz="2000" dirty="0" err="1"/>
              <a:t>available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 err="1"/>
              <a:t>What</a:t>
            </a:r>
            <a:r>
              <a:rPr lang="nl-NL" sz="2000" dirty="0"/>
              <a:t> is Waste </a:t>
            </a:r>
            <a:r>
              <a:rPr lang="nl-NL" sz="2000" dirty="0" err="1"/>
              <a:t>Wise</a:t>
            </a:r>
            <a:r>
              <a:rPr lang="nl-NL" sz="2000" dirty="0"/>
              <a:t> (Afval Goed Geregeld)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80A388-344C-92D5-1198-6171931DF0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36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455B2AB-521D-25F4-BF4D-09531F7F4D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6450" y="576000"/>
            <a:ext cx="7740000" cy="5465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3F742F"/>
                </a:solidFill>
              </a:rPr>
              <a:t>We believe it is essential to raise awareness among students and staff about our living environment, the ecology, and the impending shortage of raw materials.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3F742F"/>
                </a:solidFill>
              </a:rPr>
              <a:t>By separating empty plastic packaging and beverage cartons, we help transform waste into raw material. This means fewer new raw materials are needed. </a:t>
            </a:r>
          </a:p>
          <a:p>
            <a:pPr>
              <a:lnSpc>
                <a:spcPct val="150000"/>
              </a:lnSpc>
            </a:pPr>
            <a:r>
              <a:rPr lang="nl-NL" sz="2000" dirty="0" err="1">
                <a:solidFill>
                  <a:srgbClr val="3F742F"/>
                </a:solidFill>
              </a:rPr>
              <a:t>By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collecting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en-US" sz="2000" dirty="0">
                <a:solidFill>
                  <a:srgbClr val="3F742F"/>
                </a:solidFill>
              </a:rPr>
              <a:t>empty plastic packaging and beverage cartons s</a:t>
            </a:r>
            <a:r>
              <a:rPr lang="nl-NL" sz="2000" dirty="0" err="1">
                <a:solidFill>
                  <a:srgbClr val="3F742F"/>
                </a:solidFill>
              </a:rPr>
              <a:t>tudents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learn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about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the</a:t>
            </a:r>
            <a:r>
              <a:rPr lang="nl-NL" sz="2000" dirty="0">
                <a:solidFill>
                  <a:srgbClr val="3F742F"/>
                </a:solidFill>
              </a:rPr>
              <a:t> </a:t>
            </a:r>
            <a:r>
              <a:rPr lang="nl-NL" sz="2000" dirty="0" err="1">
                <a:solidFill>
                  <a:srgbClr val="3F742F"/>
                </a:solidFill>
              </a:rPr>
              <a:t>value</a:t>
            </a:r>
            <a:r>
              <a:rPr lang="nl-NL" sz="2000" dirty="0">
                <a:solidFill>
                  <a:srgbClr val="3F742F"/>
                </a:solidFill>
              </a:rPr>
              <a:t> of waste. </a:t>
            </a:r>
            <a:r>
              <a:rPr lang="en-US" sz="2000" dirty="0">
                <a:solidFill>
                  <a:srgbClr val="3F742F"/>
                </a:solidFill>
              </a:rPr>
              <a:t>This encourages students to use fewer packages and learn to reduce waste. Reuse will be the norm more and more.</a:t>
            </a:r>
            <a:endParaRPr lang="nl-NL" sz="2000" dirty="0">
              <a:solidFill>
                <a:srgbClr val="3F742F"/>
              </a:solidFill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Why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our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school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participating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95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47F3A8-AFF7-C8E6-A2DE-6F144F776C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6450" y="576000"/>
            <a:ext cx="7441356" cy="5465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PD waste </a:t>
            </a:r>
            <a:r>
              <a:rPr lang="nl-NL" sz="2000" dirty="0" err="1"/>
              <a:t>that</a:t>
            </a:r>
            <a:r>
              <a:rPr lang="nl-NL" sz="2000" dirty="0"/>
              <a:t> </a:t>
            </a:r>
            <a:r>
              <a:rPr lang="nl-NL" sz="2000" u="sng" dirty="0"/>
              <a:t>IS</a:t>
            </a:r>
            <a:r>
              <a:rPr lang="nl-NL" sz="2000" dirty="0"/>
              <a:t> </a:t>
            </a:r>
            <a:r>
              <a:rPr lang="nl-NL" sz="2000" dirty="0" err="1"/>
              <a:t>allowed</a:t>
            </a:r>
            <a:r>
              <a:rPr lang="nl-NL" sz="2000" dirty="0"/>
              <a:t>: Plastic </a:t>
            </a:r>
            <a:r>
              <a:rPr lang="nl-NL" sz="2000" dirty="0" err="1"/>
              <a:t>bottles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caps </a:t>
            </a:r>
            <a:r>
              <a:rPr lang="nl-NL" sz="2000" b="1" dirty="0"/>
              <a:t>without</a:t>
            </a:r>
            <a:r>
              <a:rPr lang="nl-NL" sz="2000" dirty="0"/>
              <a:t> a </a:t>
            </a:r>
            <a:r>
              <a:rPr lang="nl-NL" sz="2000" dirty="0" err="1"/>
              <a:t>deposit</a:t>
            </a:r>
            <a:r>
              <a:rPr lang="nl-NL" sz="2000" dirty="0"/>
              <a:t>; plastic </a:t>
            </a:r>
            <a:r>
              <a:rPr lang="nl-NL" sz="2000" dirty="0" err="1"/>
              <a:t>packaging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cookies, </a:t>
            </a:r>
            <a:r>
              <a:rPr lang="nl-NL" sz="2000" dirty="0" err="1"/>
              <a:t>candies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spreads; sandwich </a:t>
            </a:r>
            <a:r>
              <a:rPr lang="nl-NL" sz="2000" dirty="0" err="1"/>
              <a:t>bags</a:t>
            </a:r>
            <a:r>
              <a:rPr lang="nl-NL" sz="2000" dirty="0"/>
              <a:t>; chip </a:t>
            </a:r>
            <a:r>
              <a:rPr lang="nl-NL" sz="2000" dirty="0" err="1"/>
              <a:t>bags</a:t>
            </a:r>
            <a:r>
              <a:rPr lang="nl-NL" sz="2000" dirty="0"/>
              <a:t>; </a:t>
            </a:r>
            <a:r>
              <a:rPr lang="nl-NL" sz="2000" dirty="0" err="1"/>
              <a:t>vegetable</a:t>
            </a:r>
            <a:r>
              <a:rPr lang="nl-NL" sz="2000" dirty="0"/>
              <a:t>, fruit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salad</a:t>
            </a:r>
            <a:r>
              <a:rPr lang="nl-NL" sz="2000" dirty="0"/>
              <a:t> containers; small </a:t>
            </a:r>
            <a:r>
              <a:rPr lang="nl-NL" sz="2000" dirty="0" err="1"/>
              <a:t>and</a:t>
            </a:r>
            <a:r>
              <a:rPr lang="nl-NL" sz="2000" dirty="0"/>
              <a:t> large </a:t>
            </a:r>
            <a:r>
              <a:rPr lang="nl-NL" sz="2000" dirty="0" err="1"/>
              <a:t>beverage</a:t>
            </a:r>
            <a:r>
              <a:rPr lang="nl-NL" sz="2000" dirty="0"/>
              <a:t> </a:t>
            </a:r>
            <a:r>
              <a:rPr lang="nl-NL" sz="2000" dirty="0" err="1"/>
              <a:t>cartons</a:t>
            </a:r>
            <a:r>
              <a:rPr lang="nl-NL" sz="2000" dirty="0"/>
              <a:t> </a:t>
            </a:r>
            <a:r>
              <a:rPr lang="nl-NL" sz="2000" b="1" dirty="0"/>
              <a:t>without</a:t>
            </a:r>
            <a:r>
              <a:rPr lang="nl-NL" sz="2000" dirty="0"/>
              <a:t> a </a:t>
            </a:r>
            <a:r>
              <a:rPr lang="nl-NL" sz="2000" dirty="0" err="1"/>
              <a:t>straw</a:t>
            </a:r>
            <a:r>
              <a:rPr lang="nl-NL" sz="2000" dirty="0"/>
              <a:t>; plastic coffee cups, magazine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book</a:t>
            </a:r>
            <a:r>
              <a:rPr lang="nl-NL" sz="2000" dirty="0"/>
              <a:t> </a:t>
            </a:r>
            <a:r>
              <a:rPr lang="nl-NL" sz="2000" dirty="0" err="1"/>
              <a:t>wrap</a:t>
            </a:r>
            <a:r>
              <a:rPr lang="nl-NL" sz="2000" dirty="0"/>
              <a:t>, plastic </a:t>
            </a:r>
            <a:r>
              <a:rPr lang="nl-NL" sz="2000" dirty="0" err="1"/>
              <a:t>packaging</a:t>
            </a:r>
            <a:r>
              <a:rPr lang="nl-NL" sz="2000" dirty="0"/>
              <a:t> </a:t>
            </a:r>
            <a:r>
              <a:rPr lang="nl-NL" sz="2000" dirty="0" err="1"/>
              <a:t>material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</a:t>
            </a:r>
            <a:r>
              <a:rPr lang="nl-NL" sz="2000" dirty="0" err="1"/>
              <a:t>delivered</a:t>
            </a:r>
            <a:r>
              <a:rPr lang="nl-NL" sz="2000" dirty="0"/>
              <a:t> school </a:t>
            </a:r>
            <a:r>
              <a:rPr lang="nl-NL" sz="2000" dirty="0" err="1"/>
              <a:t>supplies</a:t>
            </a:r>
            <a:r>
              <a:rPr lang="nl-NL" sz="2000" dirty="0"/>
              <a:t>; empty </a:t>
            </a:r>
            <a:r>
              <a:rPr lang="nl-NL" sz="2000" dirty="0" err="1"/>
              <a:t>chewing</a:t>
            </a:r>
            <a:r>
              <a:rPr lang="nl-NL" sz="2000" dirty="0"/>
              <a:t> gum strips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FF0000"/>
                </a:solidFill>
              </a:rPr>
              <a:t>NOTE: empty </a:t>
            </a:r>
            <a:r>
              <a:rPr lang="en-US" sz="2000" dirty="0">
                <a:solidFill>
                  <a:srgbClr val="FF0000"/>
                </a:solidFill>
              </a:rPr>
              <a:t>plastic packaging and beverage cartons must be poured or scraped empty!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A7727B92-417F-7B0D-411E-0484A1002A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1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What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allowed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in 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 waste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6D0A0B8-F3D8-A67D-C5F5-ACB7A8D89C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40" b="7394"/>
          <a:stretch/>
        </p:blipFill>
        <p:spPr>
          <a:xfrm>
            <a:off x="639132" y="2973809"/>
            <a:ext cx="2960868" cy="3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94E5F7A7-31DC-8E95-759C-3196CDBF46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298550" cy="5040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PD waste </a:t>
            </a:r>
            <a:r>
              <a:rPr lang="nl-NL" sz="2000" dirty="0" err="1"/>
              <a:t>that</a:t>
            </a:r>
            <a:r>
              <a:rPr lang="nl-NL" sz="2000" dirty="0"/>
              <a:t> is </a:t>
            </a:r>
            <a:r>
              <a:rPr lang="nl-NL" sz="2000" b="1" u="sng" dirty="0"/>
              <a:t>NOT</a:t>
            </a:r>
            <a:r>
              <a:rPr lang="nl-NL" sz="2000" dirty="0"/>
              <a:t> </a:t>
            </a:r>
            <a:r>
              <a:rPr lang="nl-NL" sz="2000" dirty="0" err="1"/>
              <a:t>allowed</a:t>
            </a:r>
            <a:r>
              <a:rPr lang="nl-NL" sz="2000" dirty="0"/>
              <a:t>: </a:t>
            </a:r>
            <a:r>
              <a:rPr lang="en-US" sz="2000" dirty="0"/>
              <a:t>glass bottles and jars; plastic bottles </a:t>
            </a:r>
            <a:r>
              <a:rPr lang="en-US" sz="2000" b="1" dirty="0"/>
              <a:t>with</a:t>
            </a:r>
            <a:r>
              <a:rPr lang="en-US" sz="2000" dirty="0"/>
              <a:t> a deposit; (hard) plastic that is not packaging; beverage and canned cans; </a:t>
            </a:r>
            <a:r>
              <a:rPr lang="en-US" sz="2000" dirty="0" err="1"/>
              <a:t>aluminium</a:t>
            </a:r>
            <a:r>
              <a:rPr lang="en-US" sz="2000" dirty="0"/>
              <a:t> foil; paper straws; paper coffee cups; residues of craft materials.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When</a:t>
            </a:r>
            <a:r>
              <a:rPr lang="nl-NL" sz="2000" dirty="0"/>
              <a:t> in </a:t>
            </a:r>
            <a:r>
              <a:rPr lang="nl-NL" sz="2000" dirty="0" err="1"/>
              <a:t>doubt</a:t>
            </a:r>
            <a:r>
              <a:rPr lang="nl-NL" sz="2000" dirty="0"/>
              <a:t>, check </a:t>
            </a:r>
            <a:r>
              <a:rPr lang="nl-NL" sz="2000" dirty="0" err="1"/>
              <a:t>the</a:t>
            </a:r>
            <a:r>
              <a:rPr lang="nl-NL" sz="2000" dirty="0"/>
              <a:t> waste guide: </a:t>
            </a:r>
            <a:r>
              <a:rPr lang="nl-NL" sz="2000" u="sng" dirty="0">
                <a:solidFill>
                  <a:srgbClr val="3F742F"/>
                </a:solidFill>
              </a:rPr>
              <a:t>afvalgoedgeregeld.nl/afvalwijzer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8FA495B-A71A-053A-FAC1-0DC131D548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What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is </a:t>
            </a:r>
            <a:r>
              <a:rPr lang="nl-NL" sz="3600" u="sng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not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allowed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in 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 waste</a:t>
            </a:r>
          </a:p>
        </p:txBody>
      </p:sp>
    </p:spTree>
    <p:extLst>
      <p:ext uri="{BB962C8B-B14F-4D97-AF65-F5344CB8AC3E}">
        <p14:creationId xmlns:p14="http://schemas.microsoft.com/office/powerpoint/2010/main" val="325207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8402716E-0F88-D2E7-529E-3E901A15C5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When</a:t>
            </a: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do we start </a:t>
            </a:r>
            <a:r>
              <a:rPr lang="nl-NL" sz="3600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collecting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7910AE3B-5154-FA24-FAEE-8F7165C053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/>
              <a:t>We start PD waste </a:t>
            </a:r>
            <a:r>
              <a:rPr lang="nl-NL" sz="2000" dirty="0" err="1"/>
              <a:t>collection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&lt;date&gt;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PD waste bin </a:t>
            </a:r>
            <a:r>
              <a:rPr lang="nl-NL" sz="2000" dirty="0" err="1"/>
              <a:t>there</a:t>
            </a:r>
            <a:r>
              <a:rPr lang="nl-NL" sz="2000" dirty="0"/>
              <a:t> is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 </a:t>
            </a:r>
            <a:r>
              <a:rPr lang="nl-NL" sz="2000" dirty="0" err="1"/>
              <a:t>with</a:t>
            </a:r>
            <a:r>
              <a:rPr lang="nl-NL" sz="2000" dirty="0"/>
              <a:t> w</a:t>
            </a:r>
            <a:r>
              <a:rPr lang="en-US" sz="2000" dirty="0"/>
              <a:t>hat is allowed and not allowed in PD waste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Every PD waste bin has a special Waste </a:t>
            </a:r>
            <a:r>
              <a:rPr lang="nl-NL" sz="2000" dirty="0" err="1"/>
              <a:t>Wise</a:t>
            </a:r>
            <a:r>
              <a:rPr lang="nl-NL" sz="2000" dirty="0"/>
              <a:t> (Afval Goed Geregeld) sticker;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All</a:t>
            </a:r>
            <a:r>
              <a:rPr lang="nl-NL" sz="2000" dirty="0"/>
              <a:t> employees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parents</a:t>
            </a:r>
            <a:r>
              <a:rPr lang="nl-NL" sz="2000" dirty="0"/>
              <a:t>/</a:t>
            </a:r>
            <a:r>
              <a:rPr lang="nl-NL" sz="2000" dirty="0" err="1"/>
              <a:t>caretakers</a:t>
            </a:r>
            <a:r>
              <a:rPr lang="nl-NL" sz="2000" dirty="0"/>
              <a:t> </a:t>
            </a:r>
            <a:r>
              <a:rPr lang="nl-NL" sz="2000" dirty="0" err="1"/>
              <a:t>receive</a:t>
            </a:r>
            <a:r>
              <a:rPr lang="nl-NL" sz="2000" dirty="0"/>
              <a:t> information in advance </a:t>
            </a:r>
            <a:r>
              <a:rPr lang="nl-NL" sz="2000" dirty="0" err="1"/>
              <a:t>by</a:t>
            </a:r>
            <a:r>
              <a:rPr lang="nl-NL" sz="2000" dirty="0"/>
              <a:t> mail or </a:t>
            </a:r>
            <a:r>
              <a:rPr lang="nl-NL" sz="2000" dirty="0" err="1"/>
              <a:t>parent</a:t>
            </a:r>
            <a:r>
              <a:rPr lang="nl-NL" sz="2000" dirty="0"/>
              <a:t> app;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In </a:t>
            </a:r>
            <a:r>
              <a:rPr lang="nl-NL" sz="2000" dirty="0">
                <a:highlight>
                  <a:srgbClr val="FFFF00"/>
                </a:highlight>
              </a:rPr>
              <a:t>&lt;</a:t>
            </a:r>
            <a:r>
              <a:rPr lang="nl-NL" sz="2000" dirty="0" err="1">
                <a:highlight>
                  <a:srgbClr val="FFFF00"/>
                </a:highlight>
              </a:rPr>
              <a:t>period</a:t>
            </a:r>
            <a:r>
              <a:rPr lang="nl-NL" sz="2000" dirty="0">
                <a:highlight>
                  <a:srgbClr val="FFFF00"/>
                </a:highlight>
              </a:rPr>
              <a:t>/</a:t>
            </a:r>
            <a:r>
              <a:rPr lang="nl-NL" sz="2000" dirty="0" err="1">
                <a:highlight>
                  <a:srgbClr val="FFFF00"/>
                </a:highlight>
              </a:rPr>
              <a:t>month</a:t>
            </a:r>
            <a:r>
              <a:rPr lang="nl-NL" sz="2000" dirty="0">
                <a:highlight>
                  <a:srgbClr val="FFFF00"/>
                </a:highlight>
              </a:rPr>
              <a:t>&gt;</a:t>
            </a:r>
            <a:r>
              <a:rPr lang="nl-NL" sz="2000" dirty="0"/>
              <a:t> in </a:t>
            </a:r>
            <a:r>
              <a:rPr lang="nl-NL" sz="2000" dirty="0" err="1"/>
              <a:t>all</a:t>
            </a:r>
            <a:r>
              <a:rPr lang="nl-NL" sz="2000" dirty="0"/>
              <a:t> classes </a:t>
            </a:r>
            <a:r>
              <a:rPr lang="nl-NL" sz="2000" dirty="0" err="1"/>
              <a:t>there</a:t>
            </a:r>
            <a:r>
              <a:rPr lang="nl-NL" sz="2000" dirty="0"/>
              <a:t> </a:t>
            </a:r>
            <a:r>
              <a:rPr lang="nl-NL" sz="2000" dirty="0" err="1"/>
              <a:t>will</a:t>
            </a:r>
            <a:r>
              <a:rPr lang="nl-NL" sz="2000" dirty="0"/>
              <a:t> </a:t>
            </a:r>
            <a:r>
              <a:rPr lang="nl-NL" sz="2000" dirty="0" err="1"/>
              <a:t>be</a:t>
            </a:r>
            <a:r>
              <a:rPr lang="nl-NL" sz="2000" dirty="0"/>
              <a:t> extra attention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education</a:t>
            </a:r>
            <a:r>
              <a:rPr lang="nl-NL" sz="2000" dirty="0"/>
              <a:t> </a:t>
            </a:r>
            <a:r>
              <a:rPr lang="nl-NL" sz="2000" dirty="0" err="1"/>
              <a:t>about</a:t>
            </a:r>
            <a:r>
              <a:rPr lang="nl-NL" sz="2000" dirty="0"/>
              <a:t> </a:t>
            </a:r>
            <a:r>
              <a:rPr lang="nl-NL" sz="2000" dirty="0" err="1"/>
              <a:t>separating</a:t>
            </a:r>
            <a:r>
              <a:rPr lang="nl-NL" sz="2000" dirty="0"/>
              <a:t> PD waste.</a:t>
            </a:r>
          </a:p>
          <a:p>
            <a:pPr>
              <a:lnSpc>
                <a:spcPct val="150000"/>
              </a:lnSpc>
            </a:pPr>
            <a:endParaRPr lang="nl-NL" sz="2000" dirty="0"/>
          </a:p>
          <a:p>
            <a:pPr>
              <a:lnSpc>
                <a:spcPct val="150000"/>
              </a:lnSpc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9509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A462C4D-E09F-21EA-CE5D-1D08E6DBD7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81396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It is important to align with the habitual behavior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The PD waste bins wil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placed</a:t>
            </a:r>
            <a:r>
              <a:rPr lang="nl-NL" sz="2000" dirty="0"/>
              <a:t>: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Next to the door in the classroom </a:t>
            </a:r>
            <a:r>
              <a:rPr lang="nl-NL" sz="2000" dirty="0"/>
              <a:t>(</a:t>
            </a:r>
            <a:r>
              <a:rPr lang="nl-NL" sz="2000" dirty="0" err="1"/>
              <a:t>groups</a:t>
            </a:r>
            <a:r>
              <a:rPr lang="nl-NL" sz="2000" dirty="0"/>
              <a:t> 1-8);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In the teachers’ room;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In the kitchen;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</a:rPr>
              <a:t>…</a:t>
            </a:r>
            <a:endParaRPr lang="nl-NL" sz="2000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PD waste bin is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bin has a PD waste sticker;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De PD waste bins </a:t>
            </a:r>
            <a:r>
              <a:rPr lang="en-US" sz="2000" dirty="0"/>
              <a:t>are always in the same, highly visible place. The opening of the waste bin faces students and the staff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A PD waste bin </a:t>
            </a:r>
            <a:r>
              <a:rPr lang="nl-NL" sz="2000" dirty="0" err="1"/>
              <a:t>always</a:t>
            </a:r>
            <a:r>
              <a:rPr lang="nl-NL" sz="2000" dirty="0"/>
              <a:t> has a </a:t>
            </a:r>
            <a:r>
              <a:rPr lang="nl-NL" sz="2000" dirty="0" err="1"/>
              <a:t>transparent</a:t>
            </a:r>
            <a:r>
              <a:rPr lang="nl-NL" sz="2000" dirty="0"/>
              <a:t> </a:t>
            </a:r>
            <a:r>
              <a:rPr lang="nl-NL" sz="2000" dirty="0" err="1"/>
              <a:t>trash</a:t>
            </a:r>
            <a:r>
              <a:rPr lang="nl-NL" sz="2000" dirty="0"/>
              <a:t> bag.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4E2CF509-D99F-1B47-8EE3-9B2ADBB31C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Where will the PD bins be placed</a:t>
            </a:r>
          </a:p>
        </p:txBody>
      </p:sp>
    </p:spTree>
    <p:extLst>
      <p:ext uri="{BB962C8B-B14F-4D97-AF65-F5344CB8AC3E}">
        <p14:creationId xmlns:p14="http://schemas.microsoft.com/office/powerpoint/2010/main" val="3175332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9D3C87A-275A-28EA-950D-62749BD450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4000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When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PD bin is full of waste </a:t>
            </a:r>
            <a:r>
              <a:rPr lang="nl-NL" sz="2000" dirty="0" err="1"/>
              <a:t>you</a:t>
            </a:r>
            <a:r>
              <a:rPr lang="nl-NL" sz="2000" dirty="0"/>
              <a:t> empty </a:t>
            </a:r>
            <a:r>
              <a:rPr lang="nl-NL" sz="2000" dirty="0" err="1"/>
              <a:t>it</a:t>
            </a:r>
            <a:r>
              <a:rPr lang="nl-NL" sz="2000" dirty="0"/>
              <a:t> in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>
                <a:highlight>
                  <a:srgbClr val="FFFF00"/>
                </a:highlight>
              </a:rPr>
              <a:t>orange</a:t>
            </a:r>
            <a:r>
              <a:rPr lang="nl-NL" sz="2000" dirty="0"/>
              <a:t> </a:t>
            </a:r>
            <a:r>
              <a:rPr lang="nl-NL" sz="2000" dirty="0" err="1"/>
              <a:t>collection</a:t>
            </a:r>
            <a:r>
              <a:rPr lang="nl-NL" sz="2000" dirty="0"/>
              <a:t> bin;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Our</a:t>
            </a:r>
            <a:r>
              <a:rPr lang="nl-NL" sz="2000" dirty="0"/>
              <a:t> </a:t>
            </a:r>
            <a:r>
              <a:rPr lang="nl-NL" sz="2000" dirty="0" err="1"/>
              <a:t>collection</a:t>
            </a:r>
            <a:r>
              <a:rPr lang="nl-NL" sz="2000" dirty="0"/>
              <a:t> bin </a:t>
            </a:r>
            <a:r>
              <a:rPr lang="nl-NL" sz="2000" dirty="0" err="1"/>
              <a:t>for</a:t>
            </a:r>
            <a:r>
              <a:rPr lang="nl-NL" sz="2000" dirty="0"/>
              <a:t> PD waste is in </a:t>
            </a:r>
            <a:r>
              <a:rPr lang="nl-NL" sz="2000" dirty="0">
                <a:highlight>
                  <a:srgbClr val="FFFF00"/>
                </a:highlight>
              </a:rPr>
              <a:t>…</a:t>
            </a:r>
            <a:r>
              <a:rPr lang="nl-NL" sz="2000" dirty="0"/>
              <a:t> </a:t>
            </a:r>
          </a:p>
          <a:p>
            <a:pPr>
              <a:lnSpc>
                <a:spcPct val="150000"/>
              </a:lnSpc>
            </a:pPr>
            <a:r>
              <a:rPr lang="nl-NL" sz="2000" dirty="0" err="1"/>
              <a:t>When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>
                <a:highlight>
                  <a:srgbClr val="FFFF00"/>
                </a:highlight>
              </a:rPr>
              <a:t>orange</a:t>
            </a:r>
            <a:r>
              <a:rPr lang="nl-NL" sz="2000" dirty="0"/>
              <a:t> </a:t>
            </a:r>
            <a:r>
              <a:rPr lang="nl-NL" sz="2000" dirty="0" err="1"/>
              <a:t>collection</a:t>
            </a:r>
            <a:r>
              <a:rPr lang="nl-NL" sz="2000" dirty="0"/>
              <a:t> bin is </a:t>
            </a:r>
            <a:r>
              <a:rPr lang="nl-NL" sz="2000" dirty="0" err="1"/>
              <a:t>almost</a:t>
            </a:r>
            <a:r>
              <a:rPr lang="nl-NL" sz="2000" dirty="0"/>
              <a:t> full, </a:t>
            </a:r>
            <a:r>
              <a:rPr lang="nl-NL" sz="2000" dirty="0" err="1"/>
              <a:t>you</a:t>
            </a:r>
            <a:r>
              <a:rPr lang="nl-NL" sz="2000" dirty="0"/>
              <a:t> report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At </a:t>
            </a:r>
            <a:r>
              <a:rPr lang="nl-NL" sz="2000" dirty="0" err="1"/>
              <a:t>collection</a:t>
            </a:r>
            <a:r>
              <a:rPr lang="nl-NL" sz="2000" dirty="0"/>
              <a:t> </a:t>
            </a:r>
            <a:r>
              <a:rPr lang="nl-NL" sz="2000" dirty="0" err="1"/>
              <a:t>day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we put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full </a:t>
            </a:r>
            <a:r>
              <a:rPr lang="nl-NL" sz="2000" dirty="0" err="1"/>
              <a:t>collection</a:t>
            </a:r>
            <a:r>
              <a:rPr lang="nl-NL" sz="2000" dirty="0"/>
              <a:t> bin </a:t>
            </a:r>
            <a:r>
              <a:rPr lang="nl-NL" sz="2000" dirty="0" err="1"/>
              <a:t>before</a:t>
            </a:r>
            <a:r>
              <a:rPr lang="nl-NL" sz="2000" dirty="0"/>
              <a:t> </a:t>
            </a:r>
            <a:r>
              <a:rPr lang="nl-NL" sz="2000" dirty="0" err="1">
                <a:highlight>
                  <a:srgbClr val="FFFF00"/>
                </a:highlight>
              </a:rPr>
              <a:t>xx.xx</a:t>
            </a:r>
            <a:r>
              <a:rPr lang="nl-NL" sz="2000" dirty="0">
                <a:highlight>
                  <a:srgbClr val="FFFF00"/>
                </a:highlight>
              </a:rPr>
              <a:t> </a:t>
            </a:r>
            <a:r>
              <a:rPr lang="nl-NL" sz="2000" dirty="0" err="1">
                <a:highlight>
                  <a:srgbClr val="FFFF00"/>
                </a:highlight>
              </a:rPr>
              <a:t>am</a:t>
            </a:r>
            <a:r>
              <a:rPr lang="nl-NL" sz="2000" dirty="0">
                <a:highlight>
                  <a:srgbClr val="FFFF00"/>
                </a:highlight>
              </a:rPr>
              <a:t>/</a:t>
            </a:r>
            <a:r>
              <a:rPr lang="nl-NL" sz="2000" dirty="0" err="1">
                <a:highlight>
                  <a:srgbClr val="FFFF00"/>
                </a:highlight>
              </a:rPr>
              <a:t>pm</a:t>
            </a:r>
            <a:r>
              <a:rPr lang="nl-NL" sz="2000" dirty="0"/>
              <a:t> at </a:t>
            </a:r>
            <a:r>
              <a:rPr lang="nl-NL" sz="2000" dirty="0" err="1"/>
              <a:t>the</a:t>
            </a:r>
            <a:r>
              <a:rPr lang="nl-NL" sz="2000" dirty="0"/>
              <a:t> side of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road</a:t>
            </a:r>
            <a:r>
              <a:rPr lang="nl-NL" sz="2000" dirty="0"/>
              <a:t> </a:t>
            </a:r>
            <a:r>
              <a:rPr lang="nl-NL" sz="2000" dirty="0" err="1"/>
              <a:t>so</a:t>
            </a:r>
            <a:r>
              <a:rPr lang="nl-NL" sz="2000" dirty="0"/>
              <a:t> </a:t>
            </a:r>
            <a:r>
              <a:rPr lang="nl-NL" sz="2000" dirty="0" err="1"/>
              <a:t>it</a:t>
            </a:r>
            <a:r>
              <a:rPr lang="nl-NL" sz="2000" dirty="0"/>
              <a:t> </a:t>
            </a:r>
            <a:r>
              <a:rPr lang="nl-NL" sz="2000" dirty="0" err="1"/>
              <a:t>will</a:t>
            </a:r>
            <a:r>
              <a:rPr lang="nl-NL" sz="2000" dirty="0"/>
              <a:t>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emptied</a:t>
            </a:r>
            <a:r>
              <a:rPr lang="nl-NL" sz="2000" dirty="0"/>
              <a:t> </a:t>
            </a:r>
            <a:r>
              <a:rPr lang="nl-NL" sz="2000" dirty="0" err="1"/>
              <a:t>by</a:t>
            </a:r>
            <a:r>
              <a:rPr lang="nl-NL" sz="2000" dirty="0"/>
              <a:t> </a:t>
            </a:r>
            <a:r>
              <a:rPr lang="nl-NL" sz="2000" dirty="0" err="1"/>
              <a:t>our</a:t>
            </a:r>
            <a:r>
              <a:rPr lang="nl-NL" sz="2000" dirty="0"/>
              <a:t> waste collector at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same</a:t>
            </a:r>
            <a:r>
              <a:rPr lang="nl-NL" sz="2000" dirty="0"/>
              <a:t> </a:t>
            </a:r>
            <a:r>
              <a:rPr lang="nl-NL" sz="2000" dirty="0" err="1"/>
              <a:t>day</a:t>
            </a:r>
            <a:r>
              <a:rPr lang="nl-NL" sz="2000" dirty="0"/>
              <a:t>.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D5003F7-48A7-B9C0-CBE3-4BD671C41C0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How does collection of PD waste work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3533B52-400A-0E4A-0252-9DD6F3D47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"/>
          <a:stretch/>
        </p:blipFill>
        <p:spPr>
          <a:xfrm>
            <a:off x="-1" y="5229996"/>
            <a:ext cx="5715381" cy="150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4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ECBF54A-CB48-F527-A103-EE55D4D0E2D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648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How do we involve colleagues, students and parents/caretakers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CEBEB7D-41EA-9641-BFBD-17D6C17A0B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0000" y="576000"/>
            <a:ext cx="7717650" cy="504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err="1"/>
              <a:t>Above</a:t>
            </a:r>
            <a:r>
              <a:rPr lang="nl-NL" sz="2000" dirty="0"/>
              <a:t> or </a:t>
            </a:r>
            <a:r>
              <a:rPr lang="nl-NL" sz="2000" dirty="0" err="1"/>
              <a:t>near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PD waste bin </a:t>
            </a:r>
            <a:r>
              <a:rPr lang="nl-NL" sz="2000" dirty="0" err="1"/>
              <a:t>there</a:t>
            </a:r>
            <a:r>
              <a:rPr lang="nl-NL" sz="2000" dirty="0"/>
              <a:t> is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The PD waste bins are </a:t>
            </a:r>
            <a:r>
              <a:rPr lang="nl-NL" sz="2000" dirty="0" err="1"/>
              <a:t>recognizable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PD waste stickers;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Through mail, </a:t>
            </a:r>
            <a:r>
              <a:rPr lang="nl-NL" sz="2000" dirty="0" err="1"/>
              <a:t>news</a:t>
            </a:r>
            <a:r>
              <a:rPr lang="nl-NL" sz="2000" dirty="0"/>
              <a:t> letter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parent</a:t>
            </a:r>
            <a:r>
              <a:rPr lang="nl-NL" sz="2000" dirty="0"/>
              <a:t> app we </a:t>
            </a:r>
            <a:r>
              <a:rPr lang="nl-NL" sz="2000" dirty="0" err="1"/>
              <a:t>inform</a:t>
            </a:r>
            <a:r>
              <a:rPr lang="nl-NL" sz="2000" dirty="0"/>
              <a:t> </a:t>
            </a:r>
            <a:r>
              <a:rPr lang="nl-NL" sz="2000" dirty="0">
                <a:highlight>
                  <a:srgbClr val="FFFF00"/>
                </a:highlight>
              </a:rPr>
              <a:t>&lt;date&gt;</a:t>
            </a:r>
            <a:r>
              <a:rPr lang="nl-NL" sz="2000" dirty="0"/>
              <a:t> </a:t>
            </a:r>
            <a:r>
              <a:rPr lang="nl-NL" sz="2000" dirty="0" err="1"/>
              <a:t>all</a:t>
            </a:r>
            <a:r>
              <a:rPr lang="nl-NL" sz="2000" dirty="0"/>
              <a:t> </a:t>
            </a:r>
            <a:r>
              <a:rPr lang="nl-NL" sz="2000" dirty="0" err="1"/>
              <a:t>colleagues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parents</a:t>
            </a:r>
            <a:r>
              <a:rPr lang="nl-NL" sz="2000" dirty="0"/>
              <a:t>/</a:t>
            </a:r>
            <a:r>
              <a:rPr lang="nl-NL" sz="2000" dirty="0" err="1"/>
              <a:t>caretakers</a:t>
            </a:r>
            <a:r>
              <a:rPr lang="nl-NL" sz="2000" dirty="0"/>
              <a:t> </a:t>
            </a:r>
            <a:r>
              <a:rPr lang="nl-NL" sz="2000" dirty="0" err="1"/>
              <a:t>about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start of </a:t>
            </a:r>
            <a:r>
              <a:rPr lang="nl-NL" sz="2000" dirty="0" err="1"/>
              <a:t>the</a:t>
            </a:r>
            <a:r>
              <a:rPr lang="nl-NL" sz="2000" dirty="0"/>
              <a:t> PD waste </a:t>
            </a:r>
            <a:r>
              <a:rPr lang="nl-NL" sz="2000" dirty="0" err="1"/>
              <a:t>collection</a:t>
            </a:r>
            <a:r>
              <a:rPr lang="nl-NL" sz="2000" dirty="0"/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Teachers talk </a:t>
            </a:r>
            <a:r>
              <a:rPr lang="nl-NL" sz="2000" dirty="0" err="1"/>
              <a:t>about</a:t>
            </a:r>
            <a:r>
              <a:rPr lang="nl-NL" sz="2000" dirty="0"/>
              <a:t> </a:t>
            </a:r>
            <a:r>
              <a:rPr lang="nl-NL" sz="2000" dirty="0" err="1"/>
              <a:t>collecting</a:t>
            </a:r>
            <a:r>
              <a:rPr lang="nl-NL" sz="2000" dirty="0"/>
              <a:t> PD waste </a:t>
            </a:r>
            <a:r>
              <a:rPr lang="nl-NL" sz="2000" dirty="0" err="1"/>
              <a:t>by</a:t>
            </a:r>
            <a:r>
              <a:rPr lang="nl-NL" sz="2000" dirty="0"/>
              <a:t> </a:t>
            </a:r>
            <a:r>
              <a:rPr lang="nl-NL" sz="2000" dirty="0" err="1"/>
              <a:t>using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instruction</a:t>
            </a:r>
            <a:r>
              <a:rPr lang="nl-NL" sz="2000" dirty="0"/>
              <a:t> poster </a:t>
            </a:r>
            <a:r>
              <a:rPr lang="nl-NL" sz="2000" dirty="0" err="1"/>
              <a:t>and</a:t>
            </a:r>
            <a:r>
              <a:rPr lang="nl-NL" sz="2000" dirty="0"/>
              <a:t> digital Waste quiz.</a:t>
            </a:r>
            <a:endParaRPr lang="nl-NL" sz="2000" u="sng" dirty="0"/>
          </a:p>
          <a:p>
            <a:pPr>
              <a:lnSpc>
                <a:spcPct val="150000"/>
              </a:lnSpc>
            </a:pPr>
            <a:endParaRPr lang="nl-NL" sz="2000" u="sng" dirty="0"/>
          </a:p>
        </p:txBody>
      </p:sp>
    </p:spTree>
    <p:extLst>
      <p:ext uri="{BB962C8B-B14F-4D97-AF65-F5344CB8AC3E}">
        <p14:creationId xmlns:p14="http://schemas.microsoft.com/office/powerpoint/2010/main" val="24364039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GG">
      <a:dk1>
        <a:srgbClr val="3F742F"/>
      </a:dk1>
      <a:lt1>
        <a:srgbClr val="FFFFFF"/>
      </a:lt1>
      <a:dk2>
        <a:srgbClr val="44546A"/>
      </a:dk2>
      <a:lt2>
        <a:srgbClr val="E7E6E6"/>
      </a:lt2>
      <a:accent1>
        <a:srgbClr val="3F742F"/>
      </a:accent1>
      <a:accent2>
        <a:srgbClr val="71AD22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43b2c3-173d-4493-ace4-6b81cc855dad">
      <Terms xmlns="http://schemas.microsoft.com/office/infopath/2007/PartnerControls"/>
    </lcf76f155ced4ddcb4097134ff3c332f>
    <TaxCatchAll xmlns="73ef79e4-2a7f-4b5a-8101-d9f349fe576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7408011EDF2E4FB9AB275143DB90E0" ma:contentTypeVersion="13" ma:contentTypeDescription="Create a new document." ma:contentTypeScope="" ma:versionID="6547efa9a4ef797e80ab899e91873a6e">
  <xsd:schema xmlns:xsd="http://www.w3.org/2001/XMLSchema" xmlns:xs="http://www.w3.org/2001/XMLSchema" xmlns:p="http://schemas.microsoft.com/office/2006/metadata/properties" xmlns:ns2="4943b2c3-173d-4493-ace4-6b81cc855dad" xmlns:ns3="73ef79e4-2a7f-4b5a-8101-d9f349fe5766" targetNamespace="http://schemas.microsoft.com/office/2006/metadata/properties" ma:root="true" ma:fieldsID="1b2545ad0a2ff9fd48fd88b596ac83ce" ns2:_="" ns3:_="">
    <xsd:import namespace="4943b2c3-173d-4493-ace4-6b81cc855dad"/>
    <xsd:import namespace="73ef79e4-2a7f-4b5a-8101-d9f349fe57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3b2c3-173d-4493-ace4-6b81cc855d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c012c21-bc44-4429-8737-bb4b8c948d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f79e4-2a7f-4b5a-8101-d9f349fe57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ebd857e-7efd-4337-ad4f-aa25cd8dbc21}" ma:internalName="TaxCatchAll" ma:showField="CatchAllData" ma:web="73ef79e4-2a7f-4b5a-8101-d9f349fe5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7A6F07-4A4B-4C02-BF9A-9F260658AAF8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0fcaa1a-ac74-410f-95bc-20bbab667105"/>
    <ds:schemaRef ds:uri="16fe547f-eec1-4793-a1b6-34d56b9fc957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4943b2c3-173d-4493-ace4-6b81cc855dad"/>
    <ds:schemaRef ds:uri="73ef79e4-2a7f-4b5a-8101-d9f349fe5766"/>
  </ds:schemaRefs>
</ds:datastoreItem>
</file>

<file path=customXml/itemProps2.xml><?xml version="1.0" encoding="utf-8"?>
<ds:datastoreItem xmlns:ds="http://schemas.openxmlformats.org/officeDocument/2006/customXml" ds:itemID="{72C284BF-A72B-49B2-B2F4-8E933523EC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43b2c3-173d-4493-ace4-6b81cc855dad"/>
    <ds:schemaRef ds:uri="73ef79e4-2a7f-4b5a-8101-d9f349fe57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9C646B-F2F2-4384-8D7A-082BA22F8A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957</TotalTime>
  <Words>829</Words>
  <Application>Microsoft Office PowerPoint</Application>
  <PresentationFormat>Breedbeeld</PresentationFormat>
  <Paragraphs>58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Franklin Gothic Book</vt:lpstr>
      <vt:lpstr>Franklin Gothic Medium</vt:lpstr>
      <vt:lpstr>Kantoorthema</vt:lpstr>
      <vt:lpstr>PowerPoint-presentatie</vt:lpstr>
      <vt:lpstr>Collection  PD waste</vt:lpstr>
      <vt:lpstr>Why is our school participating</vt:lpstr>
      <vt:lpstr>What is allowed in  PD waste</vt:lpstr>
      <vt:lpstr>What is not allowed in  PD waste</vt:lpstr>
      <vt:lpstr>When do we start collecting</vt:lpstr>
      <vt:lpstr>Where will the PD bins be placed</vt:lpstr>
      <vt:lpstr>How does collection of PD waste work</vt:lpstr>
      <vt:lpstr>How do we involve colleagues, students and parents/caretakers</vt:lpstr>
      <vt:lpstr>Which toolkit components are available</vt:lpstr>
      <vt:lpstr>What is Waste Wise (Afval Goed Geregeld)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 Goed Geregeld</dc:title>
  <dc:creator>Frederiek de Vries Robbé</dc:creator>
  <cp:lastModifiedBy>Rachèlle Kuiper</cp:lastModifiedBy>
  <cp:revision>23</cp:revision>
  <dcterms:created xsi:type="dcterms:W3CDTF">2022-11-15T09:55:35Z</dcterms:created>
  <dcterms:modified xsi:type="dcterms:W3CDTF">2023-11-30T13:04:59Z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0x0101009105A551F241AA4A9F7D46C269B25B30</vt:lpwstr>
  </property>
  <property fmtid="{D5CDD505-2E9C-101B-9397-08002B2CF9AE}" pid="3" name="MediaServiceImageTags">
    <vt:lpwstr/>
  </property>
</Properties>
</file>