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8" r:id="rId5"/>
    <p:sldId id="267" r:id="rId6"/>
    <p:sldId id="268" r:id="rId7"/>
    <p:sldId id="269" r:id="rId8"/>
    <p:sldId id="270" r:id="rId9"/>
    <p:sldId id="271" r:id="rId10"/>
    <p:sldId id="272" r:id="rId11"/>
    <p:sldId id="273" r:id="rId12"/>
    <p:sldId id="274" r:id="rId13"/>
    <p:sldId id="276" r:id="rId14"/>
    <p:sldId id="2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FAC27E-E4A9-C57C-8D85-DF12B6FFEC34}" name="Rachèlle Kuiper" initials="RK" userId="S::rkuiper@nedvang.nl::791741b6-d1d3-45cd-b082-2ac88b8ed8f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42F"/>
    <a:srgbClr val="72AD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bg>
      <p:bgPr>
        <a:solidFill>
          <a:srgbClr val="72AD22"/>
        </a:solidFill>
        <a:effectLst/>
      </p:bgPr>
    </p:bg>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C0351EAB-A357-F8F6-70C6-FEB7935BDF3A}"/>
              </a:ext>
            </a:extLst>
          </p:cNvPr>
          <p:cNvSpPr/>
          <p:nvPr userDrawn="1"/>
        </p:nvSpPr>
        <p:spPr>
          <a:xfrm>
            <a:off x="0" y="4925568"/>
            <a:ext cx="12192000" cy="1932432"/>
          </a:xfrm>
          <a:prstGeom prst="rect">
            <a:avLst/>
          </a:prstGeom>
          <a:solidFill>
            <a:srgbClr val="3F74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9" name="Afbeelding 8">
            <a:extLst>
              <a:ext uri="{FF2B5EF4-FFF2-40B4-BE49-F238E27FC236}">
                <a16:creationId xmlns:a16="http://schemas.microsoft.com/office/drawing/2014/main" id="{D0C8B70F-FE18-D310-94F5-C3771BE5ADE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882" b="8882"/>
          <a:stretch/>
        </p:blipFill>
        <p:spPr>
          <a:xfrm>
            <a:off x="880151" y="4925568"/>
            <a:ext cx="4179529" cy="1932432"/>
          </a:xfrm>
          <a:prstGeom prst="rect">
            <a:avLst/>
          </a:prstGeom>
        </p:spPr>
      </p:pic>
      <p:pic>
        <p:nvPicPr>
          <p:cNvPr id="11" name="Afbeelding 10">
            <a:extLst>
              <a:ext uri="{FF2B5EF4-FFF2-40B4-BE49-F238E27FC236}">
                <a16:creationId xmlns:a16="http://schemas.microsoft.com/office/drawing/2014/main" id="{DDBF4EE6-9006-F3DE-1E47-BF27EDCA375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587" t="6518" r="2392" b="3192"/>
          <a:stretch/>
        </p:blipFill>
        <p:spPr>
          <a:xfrm>
            <a:off x="8012471" y="1837678"/>
            <a:ext cx="4179529" cy="5020322"/>
          </a:xfrm>
          <a:prstGeom prst="rect">
            <a:avLst/>
          </a:prstGeom>
        </p:spPr>
      </p:pic>
      <p:sp>
        <p:nvSpPr>
          <p:cNvPr id="12" name="Titel 1">
            <a:extLst>
              <a:ext uri="{FF2B5EF4-FFF2-40B4-BE49-F238E27FC236}">
                <a16:creationId xmlns:a16="http://schemas.microsoft.com/office/drawing/2014/main" id="{B4D56837-591C-2A4B-7893-D0786242F277}"/>
              </a:ext>
            </a:extLst>
          </p:cNvPr>
          <p:cNvSpPr txBox="1">
            <a:spLocks/>
          </p:cNvSpPr>
          <p:nvPr userDrawn="1"/>
        </p:nvSpPr>
        <p:spPr>
          <a:xfrm>
            <a:off x="744702" y="450685"/>
            <a:ext cx="10984002" cy="1735137"/>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8500" b="1">
                <a:solidFill>
                  <a:schemeClr val="bg1"/>
                </a:solidFill>
                <a:latin typeface="Franklin Gothic Medium" panose="020B0603020102020204" pitchFamily="34" charset="0"/>
              </a:rPr>
              <a:t>Afval Goed Geregeld</a:t>
            </a:r>
            <a:endParaRPr lang="nl-NL" sz="8500" b="1" dirty="0">
              <a:solidFill>
                <a:schemeClr val="bg1"/>
              </a:solidFill>
              <a:latin typeface="Franklin Gothic Medium" panose="020B0603020102020204" pitchFamily="34" charset="0"/>
            </a:endParaRPr>
          </a:p>
        </p:txBody>
      </p:sp>
      <p:sp>
        <p:nvSpPr>
          <p:cNvPr id="13" name="Ondertitel 2">
            <a:extLst>
              <a:ext uri="{FF2B5EF4-FFF2-40B4-BE49-F238E27FC236}">
                <a16:creationId xmlns:a16="http://schemas.microsoft.com/office/drawing/2014/main" id="{9F9277EB-6384-13A9-EAAF-DC79BBD1E59D}"/>
              </a:ext>
            </a:extLst>
          </p:cNvPr>
          <p:cNvSpPr>
            <a:spLocks noGrp="1"/>
          </p:cNvSpPr>
          <p:nvPr>
            <p:ph type="subTitle" idx="4294967295"/>
          </p:nvPr>
        </p:nvSpPr>
        <p:spPr>
          <a:xfrm>
            <a:off x="744702" y="2201266"/>
            <a:ext cx="8350530" cy="2423159"/>
          </a:xfrm>
        </p:spPr>
        <p:txBody>
          <a:bodyPr>
            <a:noAutofit/>
          </a:bodyPr>
          <a:lstStyle/>
          <a:p>
            <a:pPr marL="0" indent="0" algn="l">
              <a:buNone/>
            </a:pPr>
            <a:r>
              <a:rPr lang="nl-NL" sz="4400" dirty="0">
                <a:solidFill>
                  <a:schemeClr val="bg1"/>
                </a:solidFill>
                <a:latin typeface="Franklin Gothic Medium" panose="020B0603020102020204" pitchFamily="34" charset="0"/>
              </a:rPr>
              <a:t>Inzameling lege plastic verpakkingen en drinkpakken</a:t>
            </a:r>
          </a:p>
        </p:txBody>
      </p:sp>
    </p:spTree>
    <p:extLst>
      <p:ext uri="{BB962C8B-B14F-4D97-AF65-F5344CB8AC3E}">
        <p14:creationId xmlns:p14="http://schemas.microsoft.com/office/powerpoint/2010/main" val="108113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82504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55008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58055384-E967-289A-C29E-6450522CBEF5}"/>
              </a:ext>
            </a:extLst>
          </p:cNvPr>
          <p:cNvSpPr/>
          <p:nvPr userDrawn="1"/>
        </p:nvSpPr>
        <p:spPr>
          <a:xfrm>
            <a:off x="0" y="0"/>
            <a:ext cx="3600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936FA371-E216-E028-E232-ADCA2E661668}"/>
              </a:ext>
            </a:extLst>
          </p:cNvPr>
          <p:cNvSpPr/>
          <p:nvPr userDrawn="1"/>
        </p:nvSpPr>
        <p:spPr>
          <a:xfrm>
            <a:off x="0" y="6656832"/>
            <a:ext cx="12192000" cy="201168"/>
          </a:xfrm>
          <a:prstGeom prst="rect">
            <a:avLst/>
          </a:prstGeom>
          <a:solidFill>
            <a:srgbClr val="72A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64456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4226050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0893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956FB6D-7E23-4289-95F3-3670032126EB}" type="datetimeFigureOut">
              <a:rPr lang="nl-NL" smtClean="0"/>
              <a:t>28-11-2023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70114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956FB6D-7E23-4289-95F3-3670032126EB}" type="datetimeFigureOut">
              <a:rPr lang="nl-NL" smtClean="0"/>
              <a:t>28-11-2023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77399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956FB6D-7E23-4289-95F3-3670032126EB}" type="datetimeFigureOut">
              <a:rPr lang="nl-NL" smtClean="0"/>
              <a:t>28-11-2023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071529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6FB6D-7E23-4289-95F3-3670032126EB}" type="datetimeFigureOut">
              <a:rPr lang="nl-NL" smtClean="0"/>
              <a:t>28-11-2023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4168246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956FB6D-7E23-4289-95F3-3670032126EB}" type="datetimeFigureOut">
              <a:rPr lang="nl-NL" smtClean="0"/>
              <a:t>28-11-2023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55929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6FB6D-7E23-4289-95F3-3670032126EB}" type="datetimeFigureOut">
              <a:rPr lang="nl-NL" smtClean="0"/>
              <a:t>28-11-2023</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441C9-0291-4A59-B50D-DA3A51B6C30A}" type="slidenum">
              <a:rPr lang="nl-NL" smtClean="0"/>
              <a:t>‹nr.›</a:t>
            </a:fld>
            <a:endParaRPr lang="nl-NL"/>
          </a:p>
        </p:txBody>
      </p:sp>
    </p:spTree>
    <p:extLst>
      <p:ext uri="{BB962C8B-B14F-4D97-AF65-F5344CB8AC3E}">
        <p14:creationId xmlns:p14="http://schemas.microsoft.com/office/powerpoint/2010/main" val="2328324896"/>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fvalgoedgeregeld.nl/afvalwijz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fvalgoedgeregeld.nl/afvalwijz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F3B208CD-6A55-1AB4-2758-DED27F6B227F}"/>
              </a:ext>
            </a:extLst>
          </p:cNvPr>
          <p:cNvSpPr>
            <a:spLocks noGrp="1"/>
          </p:cNvSpPr>
          <p:nvPr>
            <p:ph type="subTitle" idx="4294967295"/>
          </p:nvPr>
        </p:nvSpPr>
        <p:spPr>
          <a:xfrm>
            <a:off x="744702" y="2201266"/>
            <a:ext cx="8350530" cy="2423159"/>
          </a:xfrm>
        </p:spPr>
        <p:txBody>
          <a:bodyPr>
            <a:noAutofit/>
          </a:bodyPr>
          <a:lstStyle/>
          <a:p>
            <a:pPr marL="0" indent="0" algn="l">
              <a:buNone/>
            </a:pPr>
            <a:r>
              <a:rPr lang="nl-NL" sz="4400" dirty="0">
                <a:solidFill>
                  <a:schemeClr val="bg1"/>
                </a:solidFill>
                <a:latin typeface="Franklin Gothic Medium" panose="020B0603020102020204" pitchFamily="34" charset="0"/>
              </a:rPr>
              <a:t>Inzameling lege plastic verpakkingen en drankenkartons</a:t>
            </a:r>
          </a:p>
          <a:p>
            <a:pPr marL="0" indent="0">
              <a:buNone/>
            </a:pPr>
            <a:r>
              <a:rPr lang="nl-NL" sz="4400" dirty="0">
                <a:solidFill>
                  <a:schemeClr val="bg1"/>
                </a:solidFill>
                <a:latin typeface="Franklin Gothic Medium" panose="020B0603020102020204" pitchFamily="34" charset="0"/>
              </a:rPr>
              <a:t>(PD-afval)</a:t>
            </a:r>
          </a:p>
        </p:txBody>
      </p:sp>
    </p:spTree>
    <p:extLst>
      <p:ext uri="{BB962C8B-B14F-4D97-AF65-F5344CB8AC3E}">
        <p14:creationId xmlns:p14="http://schemas.microsoft.com/office/powerpoint/2010/main" val="3058179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204065AF-B95D-DB8E-AE92-8D8E698D67BC}"/>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Welke </a:t>
            </a:r>
            <a:br>
              <a:rPr lang="nl-NL" sz="3600" dirty="0">
                <a:solidFill>
                  <a:schemeClr val="bg1"/>
                </a:solidFill>
                <a:latin typeface="Franklin Gothic Medium" panose="020B0603020102020204" pitchFamily="34" charset="0"/>
              </a:rPr>
            </a:br>
            <a:r>
              <a:rPr lang="nl-NL" sz="3600" dirty="0" err="1">
                <a:solidFill>
                  <a:schemeClr val="bg1"/>
                </a:solidFill>
                <a:latin typeface="Franklin Gothic Medium" panose="020B0603020102020204" pitchFamily="34" charset="0"/>
              </a:rPr>
              <a:t>toolkit</a:t>
            </a:r>
            <a:r>
              <a:rPr lang="nl-NL" sz="3600" dirty="0">
                <a:solidFill>
                  <a:schemeClr val="bg1"/>
                </a:solidFill>
                <a:latin typeface="Franklin Gothic Medium" panose="020B0603020102020204" pitchFamily="34" charset="0"/>
              </a:rPr>
              <a:t> onderdelen zijn beschikbaar</a:t>
            </a:r>
          </a:p>
        </p:txBody>
      </p:sp>
      <p:sp>
        <p:nvSpPr>
          <p:cNvPr id="5" name="Tijdelijke aanduiding voor inhoud 2">
            <a:extLst>
              <a:ext uri="{FF2B5EF4-FFF2-40B4-BE49-F238E27FC236}">
                <a16:creationId xmlns:a16="http://schemas.microsoft.com/office/drawing/2014/main" id="{503E771E-F3C3-A295-1052-ABDC10BCD3E4}"/>
              </a:ext>
            </a:extLst>
          </p:cNvPr>
          <p:cNvSpPr>
            <a:spLocks noGrp="1"/>
          </p:cNvSpPr>
          <p:nvPr>
            <p:ph idx="4294967295"/>
          </p:nvPr>
        </p:nvSpPr>
        <p:spPr>
          <a:xfrm>
            <a:off x="3960000" y="576000"/>
            <a:ext cx="7740000" cy="5040000"/>
          </a:xfrm>
        </p:spPr>
        <p:txBody>
          <a:bodyPr>
            <a:normAutofit/>
          </a:bodyPr>
          <a:lstStyle/>
          <a:p>
            <a:pPr>
              <a:lnSpc>
                <a:spcPct val="150000"/>
              </a:lnSpc>
            </a:pPr>
            <a:r>
              <a:rPr lang="nl-NL" sz="2000" dirty="0"/>
              <a:t>Instructieposter om op te hangen;</a:t>
            </a:r>
          </a:p>
          <a:p>
            <a:pPr>
              <a:lnSpc>
                <a:spcPct val="150000"/>
              </a:lnSpc>
            </a:pPr>
            <a:r>
              <a:rPr lang="nl-NL" sz="2000" dirty="0"/>
              <a:t>Stickers voor de PD-bak;</a:t>
            </a:r>
          </a:p>
          <a:p>
            <a:pPr>
              <a:lnSpc>
                <a:spcPct val="150000"/>
              </a:lnSpc>
            </a:pPr>
            <a:r>
              <a:rPr lang="nl-NL" sz="2000" dirty="0"/>
              <a:t>Digitale werkwijzer;</a:t>
            </a:r>
          </a:p>
          <a:p>
            <a:pPr>
              <a:lnSpc>
                <a:spcPct val="150000"/>
              </a:lnSpc>
            </a:pPr>
            <a:r>
              <a:rPr lang="nl-NL" sz="2000" dirty="0"/>
              <a:t>Voorbeeldteksten voor berichtgeving collega’s en ouders/verzorgers;</a:t>
            </a:r>
          </a:p>
          <a:p>
            <a:pPr>
              <a:lnSpc>
                <a:spcPct val="150000"/>
              </a:lnSpc>
            </a:pPr>
            <a:r>
              <a:rPr lang="nl-NL" sz="2000" dirty="0"/>
              <a:t>Afvalquiz voor het digibord;</a:t>
            </a:r>
          </a:p>
          <a:p>
            <a:pPr>
              <a:lnSpc>
                <a:spcPct val="150000"/>
              </a:lnSpc>
            </a:pPr>
            <a:r>
              <a:rPr lang="nl-NL" sz="2000" dirty="0"/>
              <a:t>Afvalwijzer op </a:t>
            </a:r>
            <a:r>
              <a:rPr lang="nl-NL" sz="2000" u="sng" dirty="0">
                <a:solidFill>
                  <a:srgbClr val="3F742F"/>
                </a:solidFill>
                <a:hlinkClick r:id="rId2">
                  <a:extLst>
                    <a:ext uri="{A12FA001-AC4F-418D-AE19-62706E023703}">
                      <ahyp:hlinkClr xmlns:ahyp="http://schemas.microsoft.com/office/drawing/2018/hyperlinkcolor" val="tx"/>
                    </a:ext>
                  </a:extLst>
                </a:hlinkClick>
              </a:rPr>
              <a:t>afvalgoedgeregeld.nl/afvalwijzer</a:t>
            </a:r>
            <a:r>
              <a:rPr lang="nl-NL" sz="2000" dirty="0">
                <a:solidFill>
                  <a:srgbClr val="3F742F"/>
                </a:solidFill>
              </a:rPr>
              <a:t>.</a:t>
            </a:r>
          </a:p>
        </p:txBody>
      </p:sp>
    </p:spTree>
    <p:extLst>
      <p:ext uri="{BB962C8B-B14F-4D97-AF65-F5344CB8AC3E}">
        <p14:creationId xmlns:p14="http://schemas.microsoft.com/office/powerpoint/2010/main" val="4254799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C5A0CB7-C450-AC95-1CB2-E45416DED665}"/>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Wat is </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Afval Goed Geregeld</a:t>
            </a:r>
          </a:p>
        </p:txBody>
      </p:sp>
      <p:sp>
        <p:nvSpPr>
          <p:cNvPr id="5" name="Tijdelijke aanduiding voor inhoud 2">
            <a:extLst>
              <a:ext uri="{FF2B5EF4-FFF2-40B4-BE49-F238E27FC236}">
                <a16:creationId xmlns:a16="http://schemas.microsoft.com/office/drawing/2014/main" id="{24A6087F-292F-B1A9-C4B0-BBB46ABA9F34}"/>
              </a:ext>
            </a:extLst>
          </p:cNvPr>
          <p:cNvSpPr>
            <a:spLocks noGrp="1"/>
          </p:cNvSpPr>
          <p:nvPr>
            <p:ph idx="4294967295"/>
          </p:nvPr>
        </p:nvSpPr>
        <p:spPr>
          <a:xfrm>
            <a:off x="3960000" y="576000"/>
            <a:ext cx="7740000" cy="4777050"/>
          </a:xfrm>
        </p:spPr>
        <p:txBody>
          <a:bodyPr>
            <a:normAutofit/>
          </a:bodyPr>
          <a:lstStyle/>
          <a:p>
            <a:pPr>
              <a:lnSpc>
                <a:spcPct val="150000"/>
              </a:lnSpc>
            </a:pPr>
            <a:r>
              <a:rPr lang="nl-NL" sz="2000" dirty="0">
                <a:latin typeface="Franklin Gothic Book" panose="020B0503020102020204" pitchFamily="34" charset="0"/>
                <a:ea typeface="Calibri" panose="020F0502020204030204" pitchFamily="34" charset="0"/>
              </a:rPr>
              <a:t>Met Afval Goed Geregeld maken we het makkelijker om kosteloos afval te scheiden en in te zamelen bij scholen.</a:t>
            </a:r>
          </a:p>
          <a:p>
            <a:pPr>
              <a:lnSpc>
                <a:spcPct val="150000"/>
              </a:lnSpc>
            </a:pPr>
            <a:r>
              <a:rPr lang="nl-NL" sz="2000" dirty="0">
                <a:latin typeface="Franklin Gothic Book" panose="020B0503020102020204" pitchFamily="34" charset="0"/>
                <a:ea typeface="Calibri" panose="020F0502020204030204" pitchFamily="34" charset="0"/>
              </a:rPr>
              <a:t>Met Afval Goed Geregeld stimuleren we dat in Nederland scholen nog meer gaan recyclen.</a:t>
            </a:r>
          </a:p>
          <a:p>
            <a:pPr>
              <a:lnSpc>
                <a:spcPct val="150000"/>
              </a:lnSpc>
            </a:pPr>
            <a:r>
              <a:rPr lang="nl-NL" sz="2000" dirty="0">
                <a:effectLst/>
                <a:ea typeface="Calibri" panose="020F0502020204030204" pitchFamily="34" charset="0"/>
              </a:rPr>
              <a:t>Afval Goed Geregeld zorgt voor de afstemming met de afvalinzamelaars door heel Nederland.</a:t>
            </a:r>
          </a:p>
          <a:p>
            <a:pPr>
              <a:lnSpc>
                <a:spcPct val="150000"/>
              </a:lnSpc>
            </a:pPr>
            <a:r>
              <a:rPr lang="nl-NL" sz="2000" dirty="0"/>
              <a:t>Wanneer het PD-afval wordt aangeboden volgens de inzamelvoorwaarden is inzameling kosteloos voor scholen.</a:t>
            </a:r>
          </a:p>
        </p:txBody>
      </p:sp>
      <p:pic>
        <p:nvPicPr>
          <p:cNvPr id="6" name="Afbeelding 5">
            <a:extLst>
              <a:ext uri="{FF2B5EF4-FFF2-40B4-BE49-F238E27FC236}">
                <a16:creationId xmlns:a16="http://schemas.microsoft.com/office/drawing/2014/main" id="{61C4DD4A-5717-68F2-E798-14555416D9BD}"/>
              </a:ext>
            </a:extLst>
          </p:cNvPr>
          <p:cNvPicPr>
            <a:picLocks noChangeAspect="1"/>
          </p:cNvPicPr>
          <p:nvPr/>
        </p:nvPicPr>
        <p:blipFill rotWithShape="1">
          <a:blip r:embed="rId2">
            <a:extLst>
              <a:ext uri="{28A0092B-C50C-407E-A947-70E740481C1C}">
                <a14:useLocalDpi xmlns:a14="http://schemas.microsoft.com/office/drawing/2010/main" val="0"/>
              </a:ext>
            </a:extLst>
          </a:blip>
          <a:srcRect t="13538" b="23223"/>
          <a:stretch/>
        </p:blipFill>
        <p:spPr>
          <a:xfrm>
            <a:off x="8379132" y="5410140"/>
            <a:ext cx="3320868" cy="1180727"/>
          </a:xfrm>
          <a:prstGeom prst="rect">
            <a:avLst/>
          </a:prstGeom>
        </p:spPr>
      </p:pic>
    </p:spTree>
    <p:extLst>
      <p:ext uri="{BB962C8B-B14F-4D97-AF65-F5344CB8AC3E}">
        <p14:creationId xmlns:p14="http://schemas.microsoft.com/office/powerpoint/2010/main" val="112083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0B4684-EA66-A5AB-9159-3756B8555C24}"/>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Inzameling PD-afval</a:t>
            </a:r>
            <a:endParaRPr lang="nl-NL" sz="3600" dirty="0"/>
          </a:p>
        </p:txBody>
      </p:sp>
      <p:sp>
        <p:nvSpPr>
          <p:cNvPr id="3" name="Tijdelijke aanduiding voor inhoud 2">
            <a:extLst>
              <a:ext uri="{FF2B5EF4-FFF2-40B4-BE49-F238E27FC236}">
                <a16:creationId xmlns:a16="http://schemas.microsoft.com/office/drawing/2014/main" id="{75CB63D8-2119-572E-201E-108BC052FFB4}"/>
              </a:ext>
            </a:extLst>
          </p:cNvPr>
          <p:cNvSpPr>
            <a:spLocks noGrp="1"/>
          </p:cNvSpPr>
          <p:nvPr>
            <p:ph idx="4294967295"/>
          </p:nvPr>
        </p:nvSpPr>
        <p:spPr>
          <a:xfrm>
            <a:off x="3966450" y="576000"/>
            <a:ext cx="7740000" cy="5465290"/>
          </a:xfrm>
        </p:spPr>
        <p:txBody>
          <a:bodyPr>
            <a:normAutofit/>
          </a:bodyPr>
          <a:lstStyle/>
          <a:p>
            <a:pPr>
              <a:lnSpc>
                <a:spcPct val="150000"/>
              </a:lnSpc>
            </a:pPr>
            <a:r>
              <a:rPr lang="nl-NL" sz="2000" dirty="0"/>
              <a:t>Waarom doen we mee</a:t>
            </a:r>
          </a:p>
          <a:p>
            <a:pPr>
              <a:lnSpc>
                <a:spcPct val="150000"/>
              </a:lnSpc>
            </a:pPr>
            <a:r>
              <a:rPr lang="nl-NL" sz="2000" dirty="0"/>
              <a:t>Welk afval hoort wel en niet bij het PD-afval</a:t>
            </a:r>
          </a:p>
          <a:p>
            <a:pPr>
              <a:lnSpc>
                <a:spcPct val="150000"/>
              </a:lnSpc>
            </a:pPr>
            <a:r>
              <a:rPr lang="nl-NL" sz="2000" dirty="0"/>
              <a:t>Wanneer starten we met inzamelen</a:t>
            </a:r>
          </a:p>
          <a:p>
            <a:pPr>
              <a:lnSpc>
                <a:spcPct val="150000"/>
              </a:lnSpc>
            </a:pPr>
            <a:r>
              <a:rPr lang="nl-NL" sz="2000" dirty="0"/>
              <a:t>Waar worden de PD-bakken geplaatst</a:t>
            </a:r>
          </a:p>
          <a:p>
            <a:pPr>
              <a:lnSpc>
                <a:spcPct val="150000"/>
              </a:lnSpc>
            </a:pPr>
            <a:r>
              <a:rPr lang="nl-NL" sz="2000" dirty="0"/>
              <a:t>Hoe werkt het ophalen van het PD-afval</a:t>
            </a:r>
          </a:p>
          <a:p>
            <a:pPr>
              <a:lnSpc>
                <a:spcPct val="150000"/>
              </a:lnSpc>
            </a:pPr>
            <a:r>
              <a:rPr lang="nl-NL" sz="2000" dirty="0"/>
              <a:t>Hoe betrekken we collega’s, leerlingen en ouders/verzorgers</a:t>
            </a:r>
          </a:p>
          <a:p>
            <a:pPr>
              <a:lnSpc>
                <a:spcPct val="150000"/>
              </a:lnSpc>
            </a:pPr>
            <a:r>
              <a:rPr lang="nl-NL" sz="2000" dirty="0"/>
              <a:t>Welke </a:t>
            </a:r>
            <a:r>
              <a:rPr lang="nl-NL" sz="2000" dirty="0" err="1"/>
              <a:t>toolkit</a:t>
            </a:r>
            <a:r>
              <a:rPr lang="nl-NL" sz="2000" dirty="0"/>
              <a:t> onderdelen zijn beschikbaar</a:t>
            </a:r>
          </a:p>
          <a:p>
            <a:pPr>
              <a:lnSpc>
                <a:spcPct val="150000"/>
              </a:lnSpc>
            </a:pPr>
            <a:r>
              <a:rPr lang="nl-NL" sz="2000" dirty="0"/>
              <a:t>Wat is Afval Goed Geregeld</a:t>
            </a:r>
          </a:p>
        </p:txBody>
      </p:sp>
      <p:pic>
        <p:nvPicPr>
          <p:cNvPr id="6" name="Afbeelding 5">
            <a:extLst>
              <a:ext uri="{FF2B5EF4-FFF2-40B4-BE49-F238E27FC236}">
                <a16:creationId xmlns:a16="http://schemas.microsoft.com/office/drawing/2014/main" id="{4A80A388-344C-92D5-1198-6171931DF02D}"/>
              </a:ext>
            </a:extLst>
          </p:cNvPr>
          <p:cNvPicPr>
            <a:picLocks noChangeAspect="1"/>
          </p:cNvPicPr>
          <p:nvPr/>
        </p:nvPicPr>
        <p:blipFill rotWithShape="1">
          <a:blip r:embed="rId2">
            <a:extLst>
              <a:ext uri="{28A0092B-C50C-407E-A947-70E740481C1C}">
                <a14:useLocalDpi xmlns:a14="http://schemas.microsoft.com/office/drawing/2010/main" val="0"/>
              </a:ext>
            </a:extLst>
          </a:blip>
          <a:srcRect l="13307" r="9318" b="9670"/>
          <a:stretch/>
        </p:blipFill>
        <p:spPr>
          <a:xfrm>
            <a:off x="485550" y="2242782"/>
            <a:ext cx="3114450" cy="4354390"/>
          </a:xfrm>
          <a:prstGeom prst="rect">
            <a:avLst/>
          </a:prstGeom>
        </p:spPr>
      </p:pic>
    </p:spTree>
    <p:extLst>
      <p:ext uri="{BB962C8B-B14F-4D97-AF65-F5344CB8AC3E}">
        <p14:creationId xmlns:p14="http://schemas.microsoft.com/office/powerpoint/2010/main" val="3167336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inhoud 4">
            <a:extLst>
              <a:ext uri="{FF2B5EF4-FFF2-40B4-BE49-F238E27FC236}">
                <a16:creationId xmlns:a16="http://schemas.microsoft.com/office/drawing/2014/main" id="{2455B2AB-521D-25F4-BF4D-09531F7F4D55}"/>
              </a:ext>
            </a:extLst>
          </p:cNvPr>
          <p:cNvSpPr>
            <a:spLocks noGrp="1"/>
          </p:cNvSpPr>
          <p:nvPr>
            <p:ph idx="4294967295"/>
          </p:nvPr>
        </p:nvSpPr>
        <p:spPr>
          <a:xfrm>
            <a:off x="3966450" y="576000"/>
            <a:ext cx="7740000" cy="5465290"/>
          </a:xfrm>
        </p:spPr>
        <p:txBody>
          <a:bodyPr>
            <a:normAutofit/>
          </a:bodyPr>
          <a:lstStyle/>
          <a:p>
            <a:pPr>
              <a:lnSpc>
                <a:spcPct val="150000"/>
              </a:lnSpc>
            </a:pPr>
            <a:r>
              <a:rPr lang="nl-NL" sz="2000" dirty="0">
                <a:solidFill>
                  <a:srgbClr val="3F742F"/>
                </a:solidFill>
              </a:rPr>
              <a:t>We vinden het belangrijk om onze leerlingen en collega’s bewust te maken van onze leefomgeving, het milieu en het dreigende tekort aan grondstoffen.</a:t>
            </a:r>
          </a:p>
          <a:p>
            <a:pPr>
              <a:lnSpc>
                <a:spcPct val="150000"/>
              </a:lnSpc>
            </a:pPr>
            <a:r>
              <a:rPr lang="nl-NL" sz="2000" dirty="0">
                <a:solidFill>
                  <a:srgbClr val="3F742F"/>
                </a:solidFill>
              </a:rPr>
              <a:t>Door lege plastic verpakkingen en drankenkartons (PD-afval) te scheiden helpen we afval te veranderen in grondstof. Dit betekent dat er minder nieuwe grondstoffen nodig zijn.</a:t>
            </a:r>
          </a:p>
          <a:p>
            <a:pPr>
              <a:lnSpc>
                <a:spcPct val="150000"/>
              </a:lnSpc>
            </a:pPr>
            <a:r>
              <a:rPr lang="nl-NL" sz="2000" dirty="0">
                <a:solidFill>
                  <a:srgbClr val="3F742F"/>
                </a:solidFill>
              </a:rPr>
              <a:t>Leerlingen leren door lege verpakkingen apart in te zamelen wat de waarde is van afval. Ook worden ze gestimuleerd om minder verpakkingen te gebruiken en leren ze dat hergebruik steeds meer de norm wordt.</a:t>
            </a:r>
          </a:p>
        </p:txBody>
      </p:sp>
      <p:sp>
        <p:nvSpPr>
          <p:cNvPr id="10" name="Titel 1">
            <a:extLst>
              <a:ext uri="{FF2B5EF4-FFF2-40B4-BE49-F238E27FC236}">
                <a16:creationId xmlns:a16="http://schemas.microsoft.com/office/drawing/2014/main" id="{2E015FF0-808F-C67F-235A-2A75FA7A465C}"/>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Waarom doet onze school mee</a:t>
            </a:r>
          </a:p>
        </p:txBody>
      </p:sp>
    </p:spTree>
    <p:extLst>
      <p:ext uri="{BB962C8B-B14F-4D97-AF65-F5344CB8AC3E}">
        <p14:creationId xmlns:p14="http://schemas.microsoft.com/office/powerpoint/2010/main" val="411595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547F3A8-AFF7-C8E6-A2DE-6F144F776CD7}"/>
              </a:ext>
            </a:extLst>
          </p:cNvPr>
          <p:cNvSpPr>
            <a:spLocks noGrp="1"/>
          </p:cNvSpPr>
          <p:nvPr>
            <p:ph idx="4294967295"/>
          </p:nvPr>
        </p:nvSpPr>
        <p:spPr>
          <a:xfrm>
            <a:off x="3966450" y="576000"/>
            <a:ext cx="7441356" cy="5465290"/>
          </a:xfrm>
        </p:spPr>
        <p:txBody>
          <a:bodyPr>
            <a:normAutofit/>
          </a:bodyPr>
          <a:lstStyle/>
          <a:p>
            <a:pPr>
              <a:lnSpc>
                <a:spcPct val="150000"/>
              </a:lnSpc>
            </a:pPr>
            <a:r>
              <a:rPr lang="nl-NL" sz="2000" dirty="0"/>
              <a:t>PD-afval is </a:t>
            </a:r>
            <a:r>
              <a:rPr lang="nl-NL" sz="2000" b="1" u="sng" dirty="0"/>
              <a:t>WEL</a:t>
            </a:r>
            <a:r>
              <a:rPr lang="nl-NL" sz="2000" dirty="0"/>
              <a:t>: plastic flessen en doppen </a:t>
            </a:r>
            <a:r>
              <a:rPr lang="nl-NL" sz="2000" u="sng" dirty="0"/>
              <a:t>zonder</a:t>
            </a:r>
            <a:r>
              <a:rPr lang="nl-NL" sz="2000" dirty="0"/>
              <a:t> statiegeld; plastic verpakkingen van koek, snoep en chips; boterhamzakjes; plastic verpakkingen van broodbeleg; groente-, fruit- en saladebakjes; kleine en grote drankenkartons </a:t>
            </a:r>
            <a:r>
              <a:rPr lang="nl-NL" sz="2000" u="sng" dirty="0"/>
              <a:t>zonder rietje</a:t>
            </a:r>
            <a:r>
              <a:rPr lang="nl-NL" sz="2000" dirty="0"/>
              <a:t>; plastic koffiebekers; folie van tijdschriften en boeken; plastic verpakkingsmateriaal van geleverde schoolmaterialen; lege </a:t>
            </a:r>
            <a:r>
              <a:rPr lang="nl-NL" sz="2000" dirty="0" err="1"/>
              <a:t>kauwgomstrips</a:t>
            </a:r>
            <a:r>
              <a:rPr lang="nl-NL" sz="2000" dirty="0"/>
              <a:t>.</a:t>
            </a:r>
          </a:p>
          <a:p>
            <a:pPr>
              <a:lnSpc>
                <a:spcPct val="150000"/>
              </a:lnSpc>
            </a:pPr>
            <a:r>
              <a:rPr lang="nl-NL" sz="2000" dirty="0">
                <a:solidFill>
                  <a:srgbClr val="FF0000"/>
                </a:solidFill>
              </a:rPr>
              <a:t>LET OP: lege plastic verpakkingen en drankenkartons moeten schud-, schraap-, en </a:t>
            </a:r>
            <a:r>
              <a:rPr lang="nl-NL" sz="2000" dirty="0" err="1">
                <a:solidFill>
                  <a:srgbClr val="FF0000"/>
                </a:solidFill>
              </a:rPr>
              <a:t>schenkleeg</a:t>
            </a:r>
            <a:r>
              <a:rPr lang="nl-NL" sz="2000" dirty="0">
                <a:solidFill>
                  <a:srgbClr val="FF0000"/>
                </a:solidFill>
              </a:rPr>
              <a:t> zijn!</a:t>
            </a:r>
          </a:p>
        </p:txBody>
      </p:sp>
      <p:sp>
        <p:nvSpPr>
          <p:cNvPr id="4" name="Titel 1">
            <a:extLst>
              <a:ext uri="{FF2B5EF4-FFF2-40B4-BE49-F238E27FC236}">
                <a16:creationId xmlns:a16="http://schemas.microsoft.com/office/drawing/2014/main" id="{A7727B92-417F-7B0D-411E-0484A1002A32}"/>
              </a:ext>
            </a:extLst>
          </p:cNvPr>
          <p:cNvSpPr>
            <a:spLocks noGrp="1"/>
          </p:cNvSpPr>
          <p:nvPr>
            <p:ph type="title" idx="4294967295"/>
          </p:nvPr>
        </p:nvSpPr>
        <p:spPr>
          <a:xfrm>
            <a:off x="360001"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Welk afval hoort </a:t>
            </a:r>
            <a:r>
              <a:rPr lang="nl-NL" sz="3600" b="1" u="sng" dirty="0">
                <a:solidFill>
                  <a:schemeClr val="bg1"/>
                </a:solidFill>
                <a:latin typeface="Franklin Gothic Medium" panose="020B0603020102020204" pitchFamily="34" charset="0"/>
              </a:rPr>
              <a:t>wel</a:t>
            </a:r>
            <a:r>
              <a:rPr lang="nl-NL" sz="3600" dirty="0">
                <a:solidFill>
                  <a:schemeClr val="bg1"/>
                </a:solidFill>
                <a:latin typeface="Franklin Gothic Medium" panose="020B0603020102020204" pitchFamily="34" charset="0"/>
              </a:rPr>
              <a:t> in de PD-bak</a:t>
            </a:r>
          </a:p>
        </p:txBody>
      </p:sp>
      <p:pic>
        <p:nvPicPr>
          <p:cNvPr id="5" name="Afbeelding 4">
            <a:extLst>
              <a:ext uri="{FF2B5EF4-FFF2-40B4-BE49-F238E27FC236}">
                <a16:creationId xmlns:a16="http://schemas.microsoft.com/office/drawing/2014/main" id="{E6D0A0B8-F3D8-A67D-C5F5-ACB7A8D89C31}"/>
              </a:ext>
            </a:extLst>
          </p:cNvPr>
          <p:cNvPicPr>
            <a:picLocks noChangeAspect="1"/>
          </p:cNvPicPr>
          <p:nvPr/>
        </p:nvPicPr>
        <p:blipFill rotWithShape="1">
          <a:blip r:embed="rId2">
            <a:extLst>
              <a:ext uri="{28A0092B-C50C-407E-A947-70E740481C1C}">
                <a14:useLocalDpi xmlns:a14="http://schemas.microsoft.com/office/drawing/2010/main" val="0"/>
              </a:ext>
            </a:extLst>
          </a:blip>
          <a:srcRect r="10840" b="7394"/>
          <a:stretch/>
        </p:blipFill>
        <p:spPr>
          <a:xfrm>
            <a:off x="639132" y="2973809"/>
            <a:ext cx="2960868" cy="3683023"/>
          </a:xfrm>
          <a:prstGeom prst="rect">
            <a:avLst/>
          </a:prstGeom>
        </p:spPr>
      </p:pic>
    </p:spTree>
    <p:extLst>
      <p:ext uri="{BB962C8B-B14F-4D97-AF65-F5344CB8AC3E}">
        <p14:creationId xmlns:p14="http://schemas.microsoft.com/office/powerpoint/2010/main" val="904765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94E5F7A7-31DC-8E95-759C-3196CDBF4603}"/>
              </a:ext>
            </a:extLst>
          </p:cNvPr>
          <p:cNvSpPr>
            <a:spLocks noGrp="1"/>
          </p:cNvSpPr>
          <p:nvPr>
            <p:ph idx="4294967295"/>
          </p:nvPr>
        </p:nvSpPr>
        <p:spPr>
          <a:xfrm>
            <a:off x="3960000" y="576000"/>
            <a:ext cx="7298550" cy="5040000"/>
          </a:xfrm>
        </p:spPr>
        <p:txBody>
          <a:bodyPr>
            <a:noAutofit/>
          </a:bodyPr>
          <a:lstStyle/>
          <a:p>
            <a:pPr>
              <a:lnSpc>
                <a:spcPct val="150000"/>
              </a:lnSpc>
            </a:pPr>
            <a:r>
              <a:rPr lang="nl-NL" sz="2000" dirty="0"/>
              <a:t>PD-afval is </a:t>
            </a:r>
            <a:r>
              <a:rPr lang="nl-NL" sz="2000" b="1" u="sng" dirty="0"/>
              <a:t>NIET</a:t>
            </a:r>
            <a:r>
              <a:rPr lang="nl-NL" sz="2000" dirty="0"/>
              <a:t>: (hard) plastic dat geen verpakking is; </a:t>
            </a:r>
            <a:br>
              <a:rPr lang="nl-NL" sz="2000" dirty="0"/>
            </a:br>
            <a:r>
              <a:rPr lang="nl-NL" sz="2000" dirty="0"/>
              <a:t>plastic flessen </a:t>
            </a:r>
            <a:r>
              <a:rPr lang="nl-NL" sz="2000" b="1" dirty="0"/>
              <a:t>met</a:t>
            </a:r>
            <a:r>
              <a:rPr lang="nl-NL" sz="2000" dirty="0"/>
              <a:t> statiegeld; glazen flessen en potten; blikjes; aluminiumfolie; papieren rietjes; papieren koffiebekers; restanten van knutselmateriaal.</a:t>
            </a:r>
            <a:endParaRPr lang="nl-NL" sz="2000" dirty="0">
              <a:solidFill>
                <a:srgbClr val="FF0000"/>
              </a:solidFill>
            </a:endParaRPr>
          </a:p>
          <a:p>
            <a:pPr>
              <a:lnSpc>
                <a:spcPct val="150000"/>
              </a:lnSpc>
            </a:pPr>
            <a:r>
              <a:rPr lang="nl-NL" sz="2000" dirty="0"/>
              <a:t>Bij twijfel, check de afvalwijzer: </a:t>
            </a:r>
            <a:r>
              <a:rPr lang="nl-NL" sz="2000" u="sng" dirty="0">
                <a:solidFill>
                  <a:srgbClr val="3F742F"/>
                </a:solidFill>
                <a:hlinkClick r:id="rId2">
                  <a:extLst>
                    <a:ext uri="{A12FA001-AC4F-418D-AE19-62706E023703}">
                      <ahyp:hlinkClr xmlns:ahyp="http://schemas.microsoft.com/office/drawing/2018/hyperlinkcolor" val="tx"/>
                    </a:ext>
                  </a:extLst>
                </a:hlinkClick>
              </a:rPr>
              <a:t>afvalgoedgeregeld.nl/afvalwijzer</a:t>
            </a:r>
            <a:endParaRPr lang="nl-NL" sz="2000" u="sng" dirty="0">
              <a:solidFill>
                <a:srgbClr val="3F742F"/>
              </a:solidFill>
            </a:endParaRPr>
          </a:p>
        </p:txBody>
      </p:sp>
      <p:sp>
        <p:nvSpPr>
          <p:cNvPr id="5" name="Titel 1">
            <a:extLst>
              <a:ext uri="{FF2B5EF4-FFF2-40B4-BE49-F238E27FC236}">
                <a16:creationId xmlns:a16="http://schemas.microsoft.com/office/drawing/2014/main" id="{F8FA495B-A71A-053A-FAC1-0DC131D5482B}"/>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Welk afval hoort </a:t>
            </a:r>
            <a:r>
              <a:rPr lang="nl-NL" sz="3600" b="1" u="sng" dirty="0">
                <a:solidFill>
                  <a:schemeClr val="bg1"/>
                </a:solidFill>
                <a:latin typeface="Franklin Gothic Medium" panose="020B0603020102020204" pitchFamily="34" charset="0"/>
              </a:rPr>
              <a:t>niet</a:t>
            </a:r>
            <a:r>
              <a:rPr lang="nl-NL" sz="3600" dirty="0">
                <a:solidFill>
                  <a:schemeClr val="bg1"/>
                </a:solidFill>
                <a:latin typeface="Franklin Gothic Medium" panose="020B0603020102020204" pitchFamily="34" charset="0"/>
              </a:rPr>
              <a:t> in de PD-bak</a:t>
            </a:r>
          </a:p>
        </p:txBody>
      </p:sp>
    </p:spTree>
    <p:extLst>
      <p:ext uri="{BB962C8B-B14F-4D97-AF65-F5344CB8AC3E}">
        <p14:creationId xmlns:p14="http://schemas.microsoft.com/office/powerpoint/2010/main" val="3252071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8402716E-0F88-D2E7-529E-3E901A15C587}"/>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Wanneer starten we met inzamelen</a:t>
            </a:r>
          </a:p>
        </p:txBody>
      </p:sp>
      <p:sp>
        <p:nvSpPr>
          <p:cNvPr id="5" name="Tijdelijke aanduiding voor inhoud 2">
            <a:extLst>
              <a:ext uri="{FF2B5EF4-FFF2-40B4-BE49-F238E27FC236}">
                <a16:creationId xmlns:a16="http://schemas.microsoft.com/office/drawing/2014/main" id="{7910AE3B-5154-FA24-FAEE-8F7165C05302}"/>
              </a:ext>
            </a:extLst>
          </p:cNvPr>
          <p:cNvSpPr>
            <a:spLocks noGrp="1"/>
          </p:cNvSpPr>
          <p:nvPr>
            <p:ph idx="4294967295"/>
          </p:nvPr>
        </p:nvSpPr>
        <p:spPr>
          <a:xfrm>
            <a:off x="3960000" y="576000"/>
            <a:ext cx="7740000" cy="5040000"/>
          </a:xfrm>
        </p:spPr>
        <p:txBody>
          <a:bodyPr>
            <a:normAutofit/>
          </a:bodyPr>
          <a:lstStyle/>
          <a:p>
            <a:pPr>
              <a:lnSpc>
                <a:spcPct val="150000"/>
              </a:lnSpc>
            </a:pPr>
            <a:r>
              <a:rPr lang="nl-NL" sz="2000" dirty="0"/>
              <a:t>We starten vanaf </a:t>
            </a:r>
            <a:r>
              <a:rPr lang="nl-NL" sz="2000" dirty="0">
                <a:highlight>
                  <a:srgbClr val="FFFF00"/>
                </a:highlight>
              </a:rPr>
              <a:t>&lt;datum&gt;</a:t>
            </a:r>
            <a:r>
              <a:rPr lang="nl-NL" sz="2000" dirty="0"/>
              <a:t> met de inzameling;</a:t>
            </a:r>
          </a:p>
          <a:p>
            <a:pPr>
              <a:lnSpc>
                <a:spcPct val="150000"/>
              </a:lnSpc>
            </a:pPr>
            <a:r>
              <a:rPr lang="nl-NL" sz="2000" dirty="0"/>
              <a:t>Boven elke PD-bak hangt een instructieposter met wat wel en niet bij het PD-afval hoort;</a:t>
            </a:r>
          </a:p>
          <a:p>
            <a:pPr>
              <a:lnSpc>
                <a:spcPct val="150000"/>
              </a:lnSpc>
            </a:pPr>
            <a:r>
              <a:rPr lang="nl-NL" sz="2000" dirty="0"/>
              <a:t>Op elke PD-bak staat de speciale PD-afvalsticker;</a:t>
            </a:r>
          </a:p>
          <a:p>
            <a:pPr>
              <a:lnSpc>
                <a:spcPct val="150000"/>
              </a:lnSpc>
            </a:pPr>
            <a:r>
              <a:rPr lang="nl-NL" sz="2000" dirty="0"/>
              <a:t>Alle medewerkers en ouders/verzorgers ontvangen vooraf informatie via de mail of ouderapp;</a:t>
            </a:r>
          </a:p>
          <a:p>
            <a:pPr>
              <a:lnSpc>
                <a:spcPct val="150000"/>
              </a:lnSpc>
            </a:pPr>
            <a:r>
              <a:rPr lang="nl-NL" sz="2000" dirty="0"/>
              <a:t>In </a:t>
            </a:r>
            <a:r>
              <a:rPr lang="nl-NL" sz="2000" dirty="0">
                <a:highlight>
                  <a:srgbClr val="FFFF00"/>
                </a:highlight>
              </a:rPr>
              <a:t>&lt;periode/maand&gt;</a:t>
            </a:r>
            <a:r>
              <a:rPr lang="nl-NL" sz="2000" dirty="0"/>
              <a:t> is er in alle klassen extra aandacht en uitleg over het scheiden van PD-afval.</a:t>
            </a:r>
          </a:p>
          <a:p>
            <a:pPr>
              <a:lnSpc>
                <a:spcPct val="150000"/>
              </a:lnSpc>
            </a:pPr>
            <a:endParaRPr lang="nl-NL" sz="2000" dirty="0"/>
          </a:p>
          <a:p>
            <a:pPr>
              <a:lnSpc>
                <a:spcPct val="150000"/>
              </a:lnSpc>
            </a:pPr>
            <a:endParaRPr lang="nl-NL" sz="2000" dirty="0"/>
          </a:p>
        </p:txBody>
      </p:sp>
    </p:spTree>
    <p:extLst>
      <p:ext uri="{BB962C8B-B14F-4D97-AF65-F5344CB8AC3E}">
        <p14:creationId xmlns:p14="http://schemas.microsoft.com/office/powerpoint/2010/main" val="179509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2A462C4D-E09F-21EA-CE5D-1D08E6DBD730}"/>
              </a:ext>
            </a:extLst>
          </p:cNvPr>
          <p:cNvSpPr>
            <a:spLocks noGrp="1"/>
          </p:cNvSpPr>
          <p:nvPr>
            <p:ph idx="4294967295"/>
          </p:nvPr>
        </p:nvSpPr>
        <p:spPr>
          <a:xfrm>
            <a:off x="3960000" y="576000"/>
            <a:ext cx="7740000" cy="5813965"/>
          </a:xfrm>
        </p:spPr>
        <p:txBody>
          <a:bodyPr>
            <a:noAutofit/>
          </a:bodyPr>
          <a:lstStyle/>
          <a:p>
            <a:pPr>
              <a:lnSpc>
                <a:spcPct val="150000"/>
              </a:lnSpc>
            </a:pPr>
            <a:r>
              <a:rPr lang="nl-NL" sz="2000" dirty="0"/>
              <a:t>Het is belangrijk om aan te sluiten bij gewoontegedrag;</a:t>
            </a:r>
          </a:p>
          <a:p>
            <a:pPr>
              <a:lnSpc>
                <a:spcPct val="150000"/>
              </a:lnSpc>
            </a:pPr>
            <a:r>
              <a:rPr lang="nl-NL" sz="2000" dirty="0"/>
              <a:t>De PD-bakken worden geplaatst: </a:t>
            </a:r>
          </a:p>
          <a:p>
            <a:pPr lvl="1">
              <a:lnSpc>
                <a:spcPct val="150000"/>
              </a:lnSpc>
              <a:buFont typeface="Courier New" panose="02070309020205020404" pitchFamily="49" charset="0"/>
              <a:buChar char="o"/>
            </a:pPr>
            <a:r>
              <a:rPr lang="nl-NL" sz="2000" dirty="0"/>
              <a:t>Naast de deur van elk klaslokaal (groep 1 t/m 8)</a:t>
            </a:r>
          </a:p>
          <a:p>
            <a:pPr lvl="1">
              <a:lnSpc>
                <a:spcPct val="150000"/>
              </a:lnSpc>
              <a:buFont typeface="Courier New" panose="02070309020205020404" pitchFamily="49" charset="0"/>
              <a:buChar char="o"/>
            </a:pPr>
            <a:r>
              <a:rPr lang="nl-NL" sz="2000" dirty="0"/>
              <a:t>In de lerarenkamer </a:t>
            </a:r>
          </a:p>
          <a:p>
            <a:pPr lvl="1">
              <a:lnSpc>
                <a:spcPct val="150000"/>
              </a:lnSpc>
              <a:buFont typeface="Courier New" panose="02070309020205020404" pitchFamily="49" charset="0"/>
              <a:buChar char="o"/>
            </a:pPr>
            <a:r>
              <a:rPr lang="nl-NL" sz="2000" dirty="0"/>
              <a:t>In de keuken</a:t>
            </a:r>
          </a:p>
          <a:p>
            <a:pPr lvl="1">
              <a:lnSpc>
                <a:spcPct val="150000"/>
              </a:lnSpc>
              <a:buFont typeface="Courier New" panose="02070309020205020404" pitchFamily="49" charset="0"/>
              <a:buChar char="o"/>
            </a:pPr>
            <a:r>
              <a:rPr lang="nl-NL" sz="2000" dirty="0">
                <a:highlight>
                  <a:srgbClr val="FFFF00"/>
                </a:highlight>
              </a:rPr>
              <a:t>…</a:t>
            </a:r>
            <a:endParaRPr lang="nl-NL" sz="2000" dirty="0"/>
          </a:p>
          <a:p>
            <a:pPr>
              <a:lnSpc>
                <a:spcPct val="150000"/>
              </a:lnSpc>
              <a:buFont typeface="Courier New" panose="02070309020205020404" pitchFamily="49" charset="0"/>
              <a:buChar char="o"/>
            </a:pPr>
            <a:r>
              <a:rPr lang="nl-NL" sz="2000" dirty="0"/>
              <a:t>Boven elke PD-bak hangt een instructieposter en op elke PD-bak staat een PD-afvalsticker;</a:t>
            </a:r>
          </a:p>
          <a:p>
            <a:pPr>
              <a:lnSpc>
                <a:spcPct val="150000"/>
              </a:lnSpc>
              <a:buFont typeface="Courier New" panose="02070309020205020404" pitchFamily="49" charset="0"/>
              <a:buChar char="o"/>
            </a:pPr>
            <a:r>
              <a:rPr lang="nl-NL" sz="2000" dirty="0"/>
              <a:t>De PD-bakken staan altijd op dezelfde, goed zichtbare, plek met de opening naar de leerlingen en medewerkers toe;</a:t>
            </a:r>
          </a:p>
          <a:p>
            <a:pPr>
              <a:lnSpc>
                <a:spcPct val="150000"/>
              </a:lnSpc>
            </a:pPr>
            <a:r>
              <a:rPr lang="nl-NL" sz="2000" dirty="0"/>
              <a:t>In de PD-bak zit altijd een transparant afvalzakje.</a:t>
            </a:r>
          </a:p>
        </p:txBody>
      </p:sp>
      <p:sp>
        <p:nvSpPr>
          <p:cNvPr id="5" name="Titel 1">
            <a:extLst>
              <a:ext uri="{FF2B5EF4-FFF2-40B4-BE49-F238E27FC236}">
                <a16:creationId xmlns:a16="http://schemas.microsoft.com/office/drawing/2014/main" id="{4E2CF509-D99F-1B47-8EE3-9B2ADBB31CF6}"/>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Waar</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worden de PD-bakken geplaatst</a:t>
            </a:r>
          </a:p>
        </p:txBody>
      </p:sp>
    </p:spTree>
    <p:extLst>
      <p:ext uri="{BB962C8B-B14F-4D97-AF65-F5344CB8AC3E}">
        <p14:creationId xmlns:p14="http://schemas.microsoft.com/office/powerpoint/2010/main" val="317533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69D3C87A-275A-28EA-950D-62749BD45067}"/>
              </a:ext>
            </a:extLst>
          </p:cNvPr>
          <p:cNvSpPr>
            <a:spLocks noGrp="1"/>
          </p:cNvSpPr>
          <p:nvPr>
            <p:ph idx="4294967295"/>
          </p:nvPr>
        </p:nvSpPr>
        <p:spPr>
          <a:xfrm>
            <a:off x="3960000" y="576000"/>
            <a:ext cx="7740000" cy="5040000"/>
          </a:xfrm>
        </p:spPr>
        <p:txBody>
          <a:bodyPr>
            <a:normAutofit/>
          </a:bodyPr>
          <a:lstStyle/>
          <a:p>
            <a:pPr>
              <a:lnSpc>
                <a:spcPct val="150000"/>
              </a:lnSpc>
            </a:pPr>
            <a:r>
              <a:rPr lang="nl-NL" sz="2000" dirty="0"/>
              <a:t>Wanneer de bak vol is </a:t>
            </a:r>
            <a:r>
              <a:rPr lang="nl-NL" sz="2000" dirty="0">
                <a:highlight>
                  <a:srgbClr val="FFFF00"/>
                </a:highlight>
              </a:rPr>
              <a:t>leeg je / leegt de schoonmaak</a:t>
            </a:r>
            <a:r>
              <a:rPr lang="nl-NL" sz="2000" dirty="0"/>
              <a:t> het PD-afval in de </a:t>
            </a:r>
            <a:r>
              <a:rPr lang="nl-NL" sz="2000" dirty="0">
                <a:highlight>
                  <a:srgbClr val="FFFF00"/>
                </a:highlight>
              </a:rPr>
              <a:t>oranje</a:t>
            </a:r>
            <a:r>
              <a:rPr lang="nl-NL" sz="2000" dirty="0"/>
              <a:t> </a:t>
            </a:r>
            <a:r>
              <a:rPr lang="nl-NL" sz="2000" dirty="0" err="1"/>
              <a:t>verzamelkliko</a:t>
            </a:r>
            <a:r>
              <a:rPr lang="nl-NL" sz="2000" dirty="0"/>
              <a:t>;</a:t>
            </a:r>
          </a:p>
          <a:p>
            <a:pPr>
              <a:lnSpc>
                <a:spcPct val="150000"/>
              </a:lnSpc>
            </a:pPr>
            <a:r>
              <a:rPr lang="nl-NL" sz="2000" dirty="0"/>
              <a:t>De </a:t>
            </a:r>
            <a:r>
              <a:rPr lang="nl-NL" sz="2000" dirty="0" err="1"/>
              <a:t>verzamelkliko</a:t>
            </a:r>
            <a:r>
              <a:rPr lang="nl-NL" sz="2000" dirty="0"/>
              <a:t> voor PD-afval staat </a:t>
            </a:r>
            <a:r>
              <a:rPr lang="nl-NL" sz="2000" dirty="0">
                <a:highlight>
                  <a:srgbClr val="FFFF00"/>
                </a:highlight>
              </a:rPr>
              <a:t>…</a:t>
            </a:r>
            <a:r>
              <a:rPr lang="nl-NL" sz="2000" dirty="0"/>
              <a:t> </a:t>
            </a:r>
          </a:p>
          <a:p>
            <a:pPr>
              <a:lnSpc>
                <a:spcPct val="150000"/>
              </a:lnSpc>
            </a:pPr>
            <a:r>
              <a:rPr lang="nl-NL" sz="2000" dirty="0"/>
              <a:t>Is de PD-</a:t>
            </a:r>
            <a:r>
              <a:rPr lang="nl-NL" sz="2000" dirty="0" err="1"/>
              <a:t>verzamelkliko</a:t>
            </a:r>
            <a:r>
              <a:rPr lang="nl-NL" sz="2000" dirty="0"/>
              <a:t> bijna vol, doe een melding bij </a:t>
            </a:r>
            <a:r>
              <a:rPr lang="nl-NL" sz="2000" dirty="0">
                <a:highlight>
                  <a:srgbClr val="FFFF00"/>
                </a:highlight>
              </a:rPr>
              <a:t>…</a:t>
            </a:r>
          </a:p>
          <a:p>
            <a:pPr>
              <a:lnSpc>
                <a:spcPct val="150000"/>
              </a:lnSpc>
            </a:pPr>
            <a:r>
              <a:rPr lang="nl-NL" sz="2000" dirty="0"/>
              <a:t>Op de </a:t>
            </a:r>
            <a:r>
              <a:rPr lang="nl-NL" sz="2000" dirty="0" err="1"/>
              <a:t>inzameldag</a:t>
            </a:r>
            <a:r>
              <a:rPr lang="nl-NL" sz="2000" dirty="0"/>
              <a:t> zetten we/zet </a:t>
            </a:r>
            <a:r>
              <a:rPr lang="nl-NL" sz="2000" dirty="0">
                <a:highlight>
                  <a:srgbClr val="FFFF00"/>
                </a:highlight>
              </a:rPr>
              <a:t>...</a:t>
            </a:r>
            <a:r>
              <a:rPr lang="nl-NL" sz="2000" dirty="0"/>
              <a:t> de volle PD-</a:t>
            </a:r>
            <a:r>
              <a:rPr lang="nl-NL" sz="2000" dirty="0" err="1"/>
              <a:t>verzamelkliko</a:t>
            </a:r>
            <a:r>
              <a:rPr lang="nl-NL" sz="2000" dirty="0"/>
              <a:t> vóór </a:t>
            </a:r>
            <a:r>
              <a:rPr lang="nl-NL" sz="2000" dirty="0" err="1">
                <a:highlight>
                  <a:srgbClr val="FFFF00"/>
                </a:highlight>
              </a:rPr>
              <a:t>xx.xx</a:t>
            </a:r>
            <a:r>
              <a:rPr lang="nl-NL" sz="2000" dirty="0"/>
              <a:t> uur aan de weg zodat deze dezelfde dag door onze afvalinzamelaar wordt geleegd.</a:t>
            </a:r>
          </a:p>
        </p:txBody>
      </p:sp>
      <p:sp>
        <p:nvSpPr>
          <p:cNvPr id="5" name="Titel 1">
            <a:extLst>
              <a:ext uri="{FF2B5EF4-FFF2-40B4-BE49-F238E27FC236}">
                <a16:creationId xmlns:a16="http://schemas.microsoft.com/office/drawing/2014/main" id="{3D5003F7-48A7-B9C0-CBE3-4BD671C41C05}"/>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Hoe werkt het ophalen van het</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PD-afval</a:t>
            </a:r>
          </a:p>
        </p:txBody>
      </p:sp>
      <p:pic>
        <p:nvPicPr>
          <p:cNvPr id="6" name="Afbeelding 5">
            <a:extLst>
              <a:ext uri="{FF2B5EF4-FFF2-40B4-BE49-F238E27FC236}">
                <a16:creationId xmlns:a16="http://schemas.microsoft.com/office/drawing/2014/main" id="{B3533B52-400A-0E4A-0252-9DD6F3D47842}"/>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3344"/>
          <a:stretch/>
        </p:blipFill>
        <p:spPr>
          <a:xfrm>
            <a:off x="-1" y="5229996"/>
            <a:ext cx="5715381" cy="1508449"/>
          </a:xfrm>
          <a:prstGeom prst="rect">
            <a:avLst/>
          </a:prstGeom>
        </p:spPr>
      </p:pic>
    </p:spTree>
    <p:extLst>
      <p:ext uri="{BB962C8B-B14F-4D97-AF65-F5344CB8AC3E}">
        <p14:creationId xmlns:p14="http://schemas.microsoft.com/office/powerpoint/2010/main" val="121114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ECBF54A-CB48-F527-A103-EE55D4D0E2DA}"/>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Hoe betrekken</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we collega’s, leerlingen</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en ouders/ verzorgers</a:t>
            </a:r>
          </a:p>
        </p:txBody>
      </p:sp>
      <p:sp>
        <p:nvSpPr>
          <p:cNvPr id="5" name="Tijdelijke aanduiding voor inhoud 2">
            <a:extLst>
              <a:ext uri="{FF2B5EF4-FFF2-40B4-BE49-F238E27FC236}">
                <a16:creationId xmlns:a16="http://schemas.microsoft.com/office/drawing/2014/main" id="{3CEBEB7D-41EA-9641-BFBD-17D6C17A0B20}"/>
              </a:ext>
            </a:extLst>
          </p:cNvPr>
          <p:cNvSpPr>
            <a:spLocks noGrp="1"/>
          </p:cNvSpPr>
          <p:nvPr>
            <p:ph idx="4294967295"/>
          </p:nvPr>
        </p:nvSpPr>
        <p:spPr>
          <a:xfrm>
            <a:off x="3960000" y="576000"/>
            <a:ext cx="7717650" cy="5040000"/>
          </a:xfrm>
        </p:spPr>
        <p:txBody>
          <a:bodyPr>
            <a:normAutofit/>
          </a:bodyPr>
          <a:lstStyle/>
          <a:p>
            <a:pPr>
              <a:lnSpc>
                <a:spcPct val="150000"/>
              </a:lnSpc>
            </a:pPr>
            <a:r>
              <a:rPr lang="nl-NL" sz="2000" dirty="0"/>
              <a:t>Bij elke PD-bak hangt een instructieposter;</a:t>
            </a:r>
          </a:p>
          <a:p>
            <a:pPr>
              <a:lnSpc>
                <a:spcPct val="150000"/>
              </a:lnSpc>
            </a:pPr>
            <a:r>
              <a:rPr lang="nl-NL" sz="2000" dirty="0"/>
              <a:t>De PD-bakken zijn herkenbaar aan de stickers voor PD-afval;</a:t>
            </a:r>
          </a:p>
          <a:p>
            <a:pPr>
              <a:lnSpc>
                <a:spcPct val="150000"/>
              </a:lnSpc>
            </a:pPr>
            <a:r>
              <a:rPr lang="nl-NL" sz="2000" dirty="0"/>
              <a:t>Via de mail, nieuwsbrief en ouderapp informeren we op </a:t>
            </a:r>
            <a:r>
              <a:rPr lang="nl-NL" sz="2000">
                <a:highlight>
                  <a:srgbClr val="FFFF00"/>
                </a:highlight>
              </a:rPr>
              <a:t>&lt;datum&gt;</a:t>
            </a:r>
            <a:r>
              <a:rPr lang="nl-NL" sz="2000"/>
              <a:t> </a:t>
            </a:r>
            <a:r>
              <a:rPr lang="nl-NL" sz="2000" dirty="0"/>
              <a:t>alle collega’s en ouders/verzorgers over de start van de inzameling;</a:t>
            </a:r>
          </a:p>
          <a:p>
            <a:pPr>
              <a:lnSpc>
                <a:spcPct val="150000"/>
              </a:lnSpc>
            </a:pPr>
            <a:r>
              <a:rPr lang="nl-NL" sz="2000" dirty="0"/>
              <a:t>De leerkrachten bespreken met hun klas aan de hand van de instructieposter en de afvalquiz de inzameling van PD-afval.</a:t>
            </a:r>
            <a:endParaRPr lang="nl-NL" sz="2000" u="sng" dirty="0"/>
          </a:p>
          <a:p>
            <a:pPr>
              <a:lnSpc>
                <a:spcPct val="150000"/>
              </a:lnSpc>
            </a:pPr>
            <a:endParaRPr lang="nl-NL" sz="2000" u="sng" dirty="0"/>
          </a:p>
        </p:txBody>
      </p:sp>
    </p:spTree>
    <p:extLst>
      <p:ext uri="{BB962C8B-B14F-4D97-AF65-F5344CB8AC3E}">
        <p14:creationId xmlns:p14="http://schemas.microsoft.com/office/powerpoint/2010/main" val="2436403933"/>
      </p:ext>
    </p:extLst>
  </p:cSld>
  <p:clrMapOvr>
    <a:masterClrMapping/>
  </p:clrMapOvr>
</p:sld>
</file>

<file path=ppt/theme/theme1.xml><?xml version="1.0" encoding="utf-8"?>
<a:theme xmlns:a="http://schemas.openxmlformats.org/drawingml/2006/main" name="Kantoorthema">
  <a:themeElements>
    <a:clrScheme name="AGG">
      <a:dk1>
        <a:srgbClr val="3F742F"/>
      </a:dk1>
      <a:lt1>
        <a:srgbClr val="FFFFFF"/>
      </a:lt1>
      <a:dk2>
        <a:srgbClr val="44546A"/>
      </a:dk2>
      <a:lt2>
        <a:srgbClr val="E7E6E6"/>
      </a:lt2>
      <a:accent1>
        <a:srgbClr val="3F742F"/>
      </a:accent1>
      <a:accent2>
        <a:srgbClr val="71AD22"/>
      </a:accent2>
      <a:accent3>
        <a:srgbClr val="36AFCE"/>
      </a:accent3>
      <a:accent4>
        <a:srgbClr val="1D6FA9"/>
      </a:accent4>
      <a:accent5>
        <a:srgbClr val="B74919"/>
      </a:accent5>
      <a:accent6>
        <a:srgbClr val="F19D19"/>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7408011EDF2E4FB9AB275143DB90E0" ma:contentTypeVersion="13" ma:contentTypeDescription="Create a new document." ma:contentTypeScope="" ma:versionID="6547efa9a4ef797e80ab899e91873a6e">
  <xsd:schema xmlns:xsd="http://www.w3.org/2001/XMLSchema" xmlns:xs="http://www.w3.org/2001/XMLSchema" xmlns:p="http://schemas.microsoft.com/office/2006/metadata/properties" xmlns:ns2="4943b2c3-173d-4493-ace4-6b81cc855dad" xmlns:ns3="73ef79e4-2a7f-4b5a-8101-d9f349fe5766" targetNamespace="http://schemas.microsoft.com/office/2006/metadata/properties" ma:root="true" ma:fieldsID="1b2545ad0a2ff9fd48fd88b596ac83ce" ns2:_="" ns3:_="">
    <xsd:import namespace="4943b2c3-173d-4493-ace4-6b81cc855dad"/>
    <xsd:import namespace="73ef79e4-2a7f-4b5a-8101-d9f349fe576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43b2c3-173d-4493-ace4-6b81cc855d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c012c21-bc44-4429-8737-bb4b8c948d76"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ef79e4-2a7f-4b5a-8101-d9f349fe576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ebd857e-7efd-4337-ad4f-aa25cd8dbc21}" ma:internalName="TaxCatchAll" ma:showField="CatchAllData" ma:web="73ef79e4-2a7f-4b5a-8101-d9f349fe5766">
      <xsd:complexType>
        <xsd:complexContent>
          <xsd:extension base="dms:MultiChoiceLookup">
            <xsd:sequence>
              <xsd:element name="Value" type="dms:Lookup" maxOccurs="unbounded" minOccurs="0" nillable="true"/>
            </xsd:sequence>
          </xsd:extension>
        </xsd:complexContent>
      </xsd:complex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943b2c3-173d-4493-ace4-6b81cc855dad">
      <Terms xmlns="http://schemas.microsoft.com/office/infopath/2007/PartnerControls"/>
    </lcf76f155ced4ddcb4097134ff3c332f>
    <TaxCatchAll xmlns="73ef79e4-2a7f-4b5a-8101-d9f349fe576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182667-9B48-478D-9D7C-C1C8E9230AAF}"/>
</file>

<file path=customXml/itemProps2.xml><?xml version="1.0" encoding="utf-8"?>
<ds:datastoreItem xmlns:ds="http://schemas.openxmlformats.org/officeDocument/2006/customXml" ds:itemID="{517A6F07-4A4B-4C02-BF9A-9F260658AAF8}">
  <ds:schemaRefs>
    <ds:schemaRef ds:uri="http://www.w3.org/XML/1998/namespace"/>
    <ds:schemaRef ds:uri="http://purl.org/dc/terms/"/>
    <ds:schemaRef ds:uri="http://schemas.openxmlformats.org/package/2006/metadata/core-properties"/>
    <ds:schemaRef ds:uri="http://schemas.microsoft.com/office/2006/documentManagement/types"/>
    <ds:schemaRef ds:uri="40fcaa1a-ac74-410f-95bc-20bbab667105"/>
    <ds:schemaRef ds:uri="16fe547f-eec1-4793-a1b6-34d56b9fc957"/>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A69C646B-F2F2-4384-8D7A-082BA22F8A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408</TotalTime>
  <Words>714</Words>
  <Application>Microsoft Office PowerPoint</Application>
  <PresentationFormat>Breedbeeld</PresentationFormat>
  <Paragraphs>59</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Courier New</vt:lpstr>
      <vt:lpstr>Franklin Gothic Book</vt:lpstr>
      <vt:lpstr>Franklin Gothic Medium</vt:lpstr>
      <vt:lpstr>Kantoorthema</vt:lpstr>
      <vt:lpstr>PowerPoint-presentatie</vt:lpstr>
      <vt:lpstr>Inzameling PD-afval</vt:lpstr>
      <vt:lpstr>Waarom doet onze school mee</vt:lpstr>
      <vt:lpstr>Welk afval hoort wel in de PD-bak</vt:lpstr>
      <vt:lpstr>Welk afval hoort niet in de PD-bak</vt:lpstr>
      <vt:lpstr>Wanneer starten we met inzamelen</vt:lpstr>
      <vt:lpstr>Waar worden de PD-bakken geplaatst</vt:lpstr>
      <vt:lpstr>Hoe werkt het ophalen van het PD-afval</vt:lpstr>
      <vt:lpstr>Hoe betrekken we collega’s, leerlingen en ouders/ verzorgers</vt:lpstr>
      <vt:lpstr>Welke  toolkit onderdelen zijn beschikbaar</vt:lpstr>
      <vt:lpstr>Wat is  Afval Goed Geregeld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Afval Goed Geregeld</dc:title>
  <dc:creator>Frederiek de Vries Robbé</dc:creator>
  <cp:lastModifiedBy>Frederiek de Vries Robbé</cp:lastModifiedBy>
  <cp:revision>19</cp:revision>
  <dcterms:created xsi:type="dcterms:W3CDTF">2022-11-15T09:55:35Z</dcterms:created>
  <dcterms:modified xsi:type="dcterms:W3CDTF">2023-11-28T12:02:11Z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0x0101009105A551F241AA4A9F7D46C269B25B30</vt:lpwstr>
  </property>
  <property fmtid="{D5CDD505-2E9C-101B-9397-08002B2CF9AE}" pid="3" name="MediaServiceImageTags">
    <vt:lpwstr/>
  </property>
</Properties>
</file>