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FAC27E-E4A9-C57C-8D85-DF12B6FFEC34}" name="Rachèlle Kuiper" initials="RK" userId="S::rkuiper@nedvang.nl::791741b6-d1d3-45cd-b082-2ac88b8ed8f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42F"/>
    <a:srgbClr val="72A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bg>
      <p:bgPr>
        <a:solidFill>
          <a:srgbClr val="72AD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C0351EAB-A357-F8F6-70C6-FEB7935BDF3A}"/>
              </a:ext>
            </a:extLst>
          </p:cNvPr>
          <p:cNvSpPr/>
          <p:nvPr userDrawn="1"/>
        </p:nvSpPr>
        <p:spPr>
          <a:xfrm>
            <a:off x="0" y="4925568"/>
            <a:ext cx="12192000" cy="1932432"/>
          </a:xfrm>
          <a:prstGeom prst="rect">
            <a:avLst/>
          </a:prstGeom>
          <a:solidFill>
            <a:srgbClr val="3F74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D0C8B70F-FE18-D310-94F5-C3771BE5A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2" b="8882"/>
          <a:stretch/>
        </p:blipFill>
        <p:spPr>
          <a:xfrm>
            <a:off x="880151" y="4925568"/>
            <a:ext cx="4179529" cy="193243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DBF4EE6-9006-F3DE-1E47-BF27EDCA3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t="6518" r="2392" b="3192"/>
          <a:stretch/>
        </p:blipFill>
        <p:spPr>
          <a:xfrm>
            <a:off x="8012471" y="1837678"/>
            <a:ext cx="4179529" cy="5020322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B4D56837-591C-2A4B-7893-D0786242F277}"/>
              </a:ext>
            </a:extLst>
          </p:cNvPr>
          <p:cNvSpPr txBox="1">
            <a:spLocks/>
          </p:cNvSpPr>
          <p:nvPr userDrawn="1"/>
        </p:nvSpPr>
        <p:spPr>
          <a:xfrm>
            <a:off x="744702" y="450685"/>
            <a:ext cx="10984002" cy="173513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8500" b="1">
                <a:solidFill>
                  <a:schemeClr val="bg1"/>
                </a:solidFill>
                <a:latin typeface="Franklin Gothic Medium" panose="020B0603020102020204" pitchFamily="34" charset="0"/>
              </a:rPr>
              <a:t>Afval Goed Geregeld</a:t>
            </a:r>
            <a:endParaRPr lang="nl-NL" sz="8500" b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9F9277EB-6384-13A9-EAAF-DC79BBD1E59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44702" y="2201266"/>
            <a:ext cx="8350530" cy="24231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lege plastic verpakkingen en drinkpakken</a:t>
            </a:r>
          </a:p>
        </p:txBody>
      </p:sp>
    </p:spTree>
    <p:extLst>
      <p:ext uri="{BB962C8B-B14F-4D97-AF65-F5344CB8AC3E}">
        <p14:creationId xmlns:p14="http://schemas.microsoft.com/office/powerpoint/2010/main" val="373916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56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29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048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0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8055384-E967-289A-C29E-6450522CBEF5}"/>
              </a:ext>
            </a:extLst>
          </p:cNvPr>
          <p:cNvSpPr/>
          <p:nvPr userDrawn="1"/>
        </p:nvSpPr>
        <p:spPr>
          <a:xfrm>
            <a:off x="0" y="0"/>
            <a:ext cx="3600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36FA371-E216-E028-E232-ADCA2E661668}"/>
              </a:ext>
            </a:extLst>
          </p:cNvPr>
          <p:cNvSpPr/>
          <p:nvPr userDrawn="1"/>
        </p:nvSpPr>
        <p:spPr>
          <a:xfrm>
            <a:off x="0" y="6656832"/>
            <a:ext cx="12192000" cy="201168"/>
          </a:xfrm>
          <a:prstGeom prst="rect">
            <a:avLst/>
          </a:prstGeom>
          <a:solidFill>
            <a:srgbClr val="72A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65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13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05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33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14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99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52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24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FB6D-7E23-4289-95F3-3670032126EB}" type="datetimeFigureOut">
              <a:rPr lang="nl-NL" smtClean="0"/>
              <a:t>28-11-2023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32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fvalgoedgeregeld.nl/afvalwijz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fvalgoedgeregeld.nl/afvalwijz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7B2D5942-AF66-C41B-8EEC-EE16C95F6E79}"/>
              </a:ext>
            </a:extLst>
          </p:cNvPr>
          <p:cNvSpPr txBox="1">
            <a:spLocks/>
          </p:cNvSpPr>
          <p:nvPr/>
        </p:nvSpPr>
        <p:spPr>
          <a:xfrm>
            <a:off x="744702" y="2201266"/>
            <a:ext cx="8350530" cy="242315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lege plastic verpakkingen en drankenkartons</a:t>
            </a:r>
          </a:p>
          <a:p>
            <a:pPr marL="0" indent="0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(PD-afval)</a:t>
            </a:r>
          </a:p>
        </p:txBody>
      </p:sp>
    </p:spTree>
    <p:extLst>
      <p:ext uri="{BB962C8B-B14F-4D97-AF65-F5344CB8AC3E}">
        <p14:creationId xmlns:p14="http://schemas.microsoft.com/office/powerpoint/2010/main" val="1021079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88F7C-D867-BA24-29CC-5ADB2FD51455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Welke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toolkit onderdelen zijn beschikbaar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E97C7B-0694-69A5-3CF9-36D07893DE82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04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Instructieposter om op te hangen;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Stickers voor de PD-bak;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Digitale werkwijzer;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Voorbeeldteksten voor berichtgeving medewerkers;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Afvalwijzer op </a:t>
            </a:r>
            <a:r>
              <a:rPr lang="nl-NL" sz="2000" u="sng" dirty="0">
                <a:solidFill>
                  <a:srgbClr val="3F742F"/>
                </a:solidFill>
                <a:latin typeface="Franklin Gothic Book" panose="020B0503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afvalgoedgeregeld.nl/afvalwijzer</a:t>
            </a: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0961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F1C26-A9CE-F2CC-884D-5F3264D00F79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Wat is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Afval Goed Geregeld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267042-FD22-9173-19FD-C07B673C6919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4777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Met Afval Goed Geregeld maken we het makkelijker om kosteloos afval te scheiden en in te zamelen bij bedrijven.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Met Afval Goed Geregeld stimuleren we dat in Nederland bedrijven nog meer gaan recyclen.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  <a:ea typeface="Calibri" panose="020F0502020204030204" pitchFamily="34" charset="0"/>
              </a:rPr>
              <a:t>Afval Goed Geregeld zorgt voor de afstemming met de afvalinzamelaars door heel Nederland.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Wanneer het PD-afval wordt aangeboden volgens de inzamelvoorwaarden is inzameling kosteloos voor bedrijven.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F8F7593-4C34-2C10-2608-76EDA894D2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38" b="23223"/>
          <a:stretch/>
        </p:blipFill>
        <p:spPr>
          <a:xfrm>
            <a:off x="8379132" y="5410140"/>
            <a:ext cx="3320868" cy="118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66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2A144-6DFA-9666-7487-1898489A054C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PD-afval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91110A-B66B-5C48-1DA6-D7C5403E6B89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26110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Waarom doen we mee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Welk afval hoort wel en niet bij het PD-afval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Wanneer starten we met inzamelen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Waar worden de PD-bakken geplaatst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Hoe werkt het ophalen van het PD-afval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Hoe betrekken we collega’s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/bezoekers/cliënten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Welke </a:t>
            </a:r>
            <a:r>
              <a:rPr lang="nl-NL" sz="2000" dirty="0" err="1">
                <a:latin typeface="Franklin Gothic Book" panose="020B0503020102020204" pitchFamily="34" charset="0"/>
              </a:rPr>
              <a:t>toolkit</a:t>
            </a:r>
            <a:r>
              <a:rPr lang="nl-NL" sz="2000" dirty="0">
                <a:latin typeface="Franklin Gothic Book" panose="020B0503020102020204" pitchFamily="34" charset="0"/>
              </a:rPr>
              <a:t> onderdelen zijn beschikbaar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Wat is Afval Goed Geregeld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861394E-CE47-8114-9372-EB11E3A4B2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0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D94645-47D2-EE00-F575-59A29404DBA2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Waarom doet ons bedrijf mee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85A98F-878E-61D5-29AD-AD5F088527C0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403147"/>
          </a:xfrm>
          <a:prstGeom prst="rect">
            <a:avLst/>
          </a:prstGeom>
        </p:spPr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We vinden het belangrijk om onze medewerkers</a:t>
            </a:r>
            <a:r>
              <a:rPr lang="nl-NL" sz="2000" dirty="0">
                <a:solidFill>
                  <a:srgbClr val="3F742F"/>
                </a:solidFill>
                <a:highlight>
                  <a:srgbClr val="FFFF00"/>
                </a:highlight>
                <a:latin typeface="Franklin Gothic Book" panose="020B0503020102020204" pitchFamily="34" charset="0"/>
              </a:rPr>
              <a:t>/bezoekers/cliënten</a:t>
            </a: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 bewust te maken van onze leefomgeving, het milieu en het dreigende tekort aan grondstoffen.</a:t>
            </a:r>
          </a:p>
          <a:p>
            <a:pPr>
              <a:lnSpc>
                <a:spcPct val="170000"/>
              </a:lnSpc>
            </a:pP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Door lege plastic verpakkingen en drankenkartons </a:t>
            </a:r>
            <a:r>
              <a:rPr lang="nl-NL" sz="2000" dirty="0">
                <a:solidFill>
                  <a:srgbClr val="3F742F"/>
                </a:solidFill>
              </a:rPr>
              <a:t>(PD-afval) </a:t>
            </a: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te scheiden helpen we afval te veranderen in grondstof. Dit betekent dat er minder nieuwe grondstoffen nodig zijn.</a:t>
            </a:r>
          </a:p>
          <a:p>
            <a:pPr>
              <a:lnSpc>
                <a:spcPct val="170000"/>
              </a:lnSpc>
            </a:pP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Medewerkers</a:t>
            </a:r>
            <a:r>
              <a:rPr lang="nl-NL" sz="2000" dirty="0">
                <a:solidFill>
                  <a:srgbClr val="3F742F"/>
                </a:solidFill>
                <a:highlight>
                  <a:srgbClr val="FFFF00"/>
                </a:highlight>
                <a:latin typeface="Franklin Gothic Book" panose="020B0503020102020204" pitchFamily="34" charset="0"/>
              </a:rPr>
              <a:t>/bezoekers/cliënten</a:t>
            </a: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 leren door PD-afval apart in te zamelen indirect wat de waarde is van afval. Ook worden ze gestimuleerd om minder verpakkingen te gebruiken. Hergebruik wordt steeds meer de norm.</a:t>
            </a:r>
          </a:p>
        </p:txBody>
      </p:sp>
    </p:spTree>
    <p:extLst>
      <p:ext uri="{BB962C8B-B14F-4D97-AF65-F5344CB8AC3E}">
        <p14:creationId xmlns:p14="http://schemas.microsoft.com/office/powerpoint/2010/main" val="1319885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3F3FE970-F950-8DD9-1FEC-E39741D9C17B}"/>
              </a:ext>
            </a:extLst>
          </p:cNvPr>
          <p:cNvSpPr txBox="1">
            <a:spLocks/>
          </p:cNvSpPr>
          <p:nvPr/>
        </p:nvSpPr>
        <p:spPr>
          <a:xfrm>
            <a:off x="3966450" y="576000"/>
            <a:ext cx="7441356" cy="5465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PD-afval is </a:t>
            </a:r>
            <a:r>
              <a:rPr lang="nl-NL" sz="2000" b="1" u="sng" dirty="0">
                <a:latin typeface="Franklin Gothic Book" panose="020B0503020102020204" pitchFamily="34" charset="0"/>
              </a:rPr>
              <a:t>WEL</a:t>
            </a:r>
            <a:r>
              <a:rPr lang="nl-NL" sz="2000" dirty="0">
                <a:latin typeface="Franklin Gothic Book" panose="020B0503020102020204" pitchFamily="34" charset="0"/>
              </a:rPr>
              <a:t>: plastic flessen en doppen </a:t>
            </a:r>
            <a:r>
              <a:rPr lang="nl-NL" sz="2000" u="sng" dirty="0">
                <a:latin typeface="Franklin Gothic Book" panose="020B0503020102020204" pitchFamily="34" charset="0"/>
              </a:rPr>
              <a:t>zonder</a:t>
            </a:r>
            <a:r>
              <a:rPr lang="nl-NL" sz="2000" dirty="0">
                <a:latin typeface="Franklin Gothic Book" panose="020B0503020102020204" pitchFamily="34" charset="0"/>
              </a:rPr>
              <a:t> statiegeld; plastic verpakkingen van koek, snoep en chips; boterhamzakjes; plastic verpakkingen van broodbeleg; groente-, fruit- en saladebakjes; kleine en grote </a:t>
            </a:r>
            <a:r>
              <a:rPr lang="nl-NL" sz="2000" dirty="0">
                <a:solidFill>
                  <a:srgbClr val="3F742F"/>
                </a:solidFill>
                <a:latin typeface="Franklin Gothic Book" panose="020B0503020102020204" pitchFamily="34" charset="0"/>
              </a:rPr>
              <a:t>drankenkartons</a:t>
            </a:r>
            <a:r>
              <a:rPr lang="nl-NL" sz="2000" dirty="0">
                <a:latin typeface="Franklin Gothic Book" panose="020B0503020102020204" pitchFamily="34" charset="0"/>
              </a:rPr>
              <a:t> </a:t>
            </a:r>
            <a:r>
              <a:rPr lang="nl-NL" sz="2000" u="sng" dirty="0">
                <a:latin typeface="Franklin Gothic Book" panose="020B0503020102020204" pitchFamily="34" charset="0"/>
              </a:rPr>
              <a:t>zonder rietje</a:t>
            </a:r>
            <a:r>
              <a:rPr lang="nl-NL" sz="2000" dirty="0">
                <a:latin typeface="Franklin Gothic Book" panose="020B0503020102020204" pitchFamily="34" charset="0"/>
              </a:rPr>
              <a:t>; plastic koffiebekers; folie van tijdschriften en boeken; plastic verpakkingsmateriaal van geleverde materialen; lege </a:t>
            </a:r>
            <a:r>
              <a:rPr lang="nl-NL" sz="2000" dirty="0" err="1">
                <a:latin typeface="Franklin Gothic Book" panose="020B0503020102020204" pitchFamily="34" charset="0"/>
              </a:rPr>
              <a:t>kauwgomstrips</a:t>
            </a:r>
            <a:r>
              <a:rPr lang="nl-NL" sz="2000" dirty="0">
                <a:latin typeface="Franklin Gothic Book" panose="020B05030201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LET OP: lege plastic verpakkingen en drankenkartons moeten schud-, schraap-, en </a:t>
            </a:r>
            <a:r>
              <a:rPr lang="nl-NL" sz="2000" dirty="0" err="1">
                <a:solidFill>
                  <a:srgbClr val="FF0000"/>
                </a:solidFill>
                <a:latin typeface="Franklin Gothic Book" panose="020B0503020102020204" pitchFamily="34" charset="0"/>
              </a:rPr>
              <a:t>schenkleeg</a:t>
            </a:r>
            <a:r>
              <a:rPr lang="nl-NL" sz="20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 zijn!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944A2C87-BF57-F36E-A5F0-1B886BF49746}"/>
              </a:ext>
            </a:extLst>
          </p:cNvPr>
          <p:cNvSpPr txBox="1">
            <a:spLocks/>
          </p:cNvSpPr>
          <p:nvPr/>
        </p:nvSpPr>
        <p:spPr>
          <a:xfrm>
            <a:off x="360001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Welk afval hoort </a:t>
            </a:r>
            <a:r>
              <a:rPr lang="nl-NL" sz="3600" b="1" u="sng">
                <a:solidFill>
                  <a:schemeClr val="bg1"/>
                </a:solidFill>
                <a:latin typeface="Franklin Gothic Medium" panose="020B0603020102020204" pitchFamily="34" charset="0"/>
              </a:rPr>
              <a:t>wel</a:t>
            </a: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 in de PD-bak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7BB3314-7024-831A-7B68-F0A6C96C76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40" b="7394"/>
          <a:stretch/>
        </p:blipFill>
        <p:spPr>
          <a:xfrm>
            <a:off x="639132" y="2973809"/>
            <a:ext cx="2960868" cy="3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23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0FB01507-D5BE-8785-BEBA-8613FBC66FFE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298550" cy="504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PD-afval is </a:t>
            </a:r>
            <a:r>
              <a:rPr lang="nl-NL" sz="2000" b="1" u="sng" dirty="0">
                <a:latin typeface="Franklin Gothic Book" panose="020B0503020102020204" pitchFamily="34" charset="0"/>
              </a:rPr>
              <a:t>NIET</a:t>
            </a:r>
            <a:r>
              <a:rPr lang="nl-NL" sz="2000" dirty="0">
                <a:latin typeface="Franklin Gothic Book" panose="020B0503020102020204" pitchFamily="34" charset="0"/>
              </a:rPr>
              <a:t>: (hard) plastic dat geen verpakking is; </a:t>
            </a:r>
            <a:br>
              <a:rPr lang="nl-NL" sz="2000" dirty="0">
                <a:latin typeface="Franklin Gothic Book" panose="020B0503020102020204" pitchFamily="34" charset="0"/>
              </a:rPr>
            </a:br>
            <a:r>
              <a:rPr lang="nl-NL" sz="2000" dirty="0">
                <a:latin typeface="Franklin Gothic Book" panose="020B0503020102020204" pitchFamily="34" charset="0"/>
              </a:rPr>
              <a:t>plastic flessen </a:t>
            </a:r>
            <a:r>
              <a:rPr lang="nl-NL" sz="2000" b="1" dirty="0">
                <a:latin typeface="Franklin Gothic Book" panose="020B0503020102020204" pitchFamily="34" charset="0"/>
              </a:rPr>
              <a:t>met</a:t>
            </a:r>
            <a:r>
              <a:rPr lang="nl-NL" sz="2000" dirty="0">
                <a:latin typeface="Franklin Gothic Book" panose="020B0503020102020204" pitchFamily="34" charset="0"/>
              </a:rPr>
              <a:t> statiegeld; glazen flessen en potten; blikjes; aluminiumfolie; papieren rietjes; papieren koffiebekers.</a:t>
            </a:r>
            <a:endParaRPr lang="nl-NL" sz="2000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Bij twijfel, check de afvalwijzer: </a:t>
            </a:r>
            <a:r>
              <a:rPr lang="nl-NL" sz="2000" u="sng" dirty="0">
                <a:solidFill>
                  <a:srgbClr val="3F742F"/>
                </a:solidFill>
                <a:latin typeface="Franklin Gothic Book" panose="020B0503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afvalgoedgeregeld.nl/afvalwijzer</a:t>
            </a:r>
            <a:endParaRPr lang="nl-NL" sz="2000" u="sng" dirty="0">
              <a:solidFill>
                <a:srgbClr val="3F742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3657DD4F-ABE6-A5DE-4502-182F491E8C66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Welk afval hoort </a:t>
            </a:r>
            <a:r>
              <a:rPr lang="nl-NL" sz="3600" b="1" u="sng">
                <a:solidFill>
                  <a:schemeClr val="bg1"/>
                </a:solidFill>
                <a:latin typeface="Franklin Gothic Medium" panose="020B0603020102020204" pitchFamily="34" charset="0"/>
              </a:rPr>
              <a:t>niet</a:t>
            </a: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 in de PD-bak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358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1617B-2578-A9F7-3DFF-B903C5F29B83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Wanneer starten we met inzamelen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38E0B7-1291-820E-E5E2-FC60CDDDEDC5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We starten vanaf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&lt;datum&gt;</a:t>
            </a:r>
            <a:r>
              <a:rPr lang="nl-NL" sz="2000" dirty="0">
                <a:latin typeface="Franklin Gothic Book" panose="020B0503020102020204" pitchFamily="34" charset="0"/>
              </a:rPr>
              <a:t> met de inzameling;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Boven elke PD-bak hangt een instructieposter met wat wel en niet bij het PD-afval hoort;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Op elke PD-bak staat de speciale PD-afvalsticker;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Alle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medewerkers</a:t>
            </a:r>
            <a:r>
              <a:rPr lang="nl-NL" sz="2000" dirty="0">
                <a:latin typeface="Franklin Gothic Book" panose="020B0503020102020204" pitchFamily="34" charset="0"/>
              </a:rPr>
              <a:t> ontvangen vooraf een informatiemail met uitleg.</a:t>
            </a:r>
          </a:p>
        </p:txBody>
      </p:sp>
    </p:spTree>
    <p:extLst>
      <p:ext uri="{BB962C8B-B14F-4D97-AF65-F5344CB8AC3E}">
        <p14:creationId xmlns:p14="http://schemas.microsoft.com/office/powerpoint/2010/main" val="744111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F56804D6-25C7-FAC3-2FA3-165749F555EB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8139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Het is belangrijk om aan te sluiten bij gewoontegedrag;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De PD-bakken worden geplaatst: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  <a:endParaRPr lang="nl-NL" sz="2000" dirty="0">
              <a:latin typeface="Franklin Gothic Book" panose="020B0503020102020204" pitchFamily="34" charset="0"/>
            </a:endParaRP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latin typeface="Franklin Gothic Book" panose="020B0503020102020204" pitchFamily="34" charset="0"/>
              </a:rPr>
              <a:t>Boven elke PD-bak hangt een instructieposter en op elke PD-bak staat een PD-afvalsticker;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latin typeface="Franklin Gothic Book" panose="020B0503020102020204" pitchFamily="34" charset="0"/>
              </a:rPr>
              <a:t>De PD-bakken staan altijd op dezelfde, goed zichtbare, plek met de opening naar de persoon toe;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In de PD-bak zit altijd een transparant afvalzakje.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E7C1CD29-1501-D6DC-40F7-E52D2AAA19BA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Waar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worden de PD-bakken geplaatst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233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6CF82A42-246C-0C21-B55E-13EE2207C2D8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740000" cy="504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Wanneer de bak vol is,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leeg je / leegt de schoonmaak</a:t>
            </a:r>
            <a:r>
              <a:rPr lang="nl-NL" sz="2000" dirty="0">
                <a:latin typeface="Franklin Gothic Book" panose="020B0503020102020204" pitchFamily="34" charset="0"/>
              </a:rPr>
              <a:t> het PD-afval in de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oranje</a:t>
            </a:r>
            <a:r>
              <a:rPr lang="nl-NL" sz="2000" dirty="0">
                <a:latin typeface="Franklin Gothic Book" panose="020B0503020102020204" pitchFamily="34" charset="0"/>
              </a:rPr>
              <a:t> 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De 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 voor PD-afval staat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Is de PD-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 bijna vol, doe een melding bij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Op de </a:t>
            </a:r>
            <a:r>
              <a:rPr lang="nl-NL" sz="2000" dirty="0" err="1">
                <a:latin typeface="Franklin Gothic Book" panose="020B0503020102020204" pitchFamily="34" charset="0"/>
              </a:rPr>
              <a:t>inzameldag</a:t>
            </a:r>
            <a:r>
              <a:rPr lang="nl-NL" sz="2000" dirty="0">
                <a:latin typeface="Franklin Gothic Book" panose="020B0503020102020204" pitchFamily="34" charset="0"/>
              </a:rPr>
              <a:t> zetten we/zet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...</a:t>
            </a:r>
            <a:r>
              <a:rPr lang="nl-NL" sz="2000" dirty="0">
                <a:latin typeface="Franklin Gothic Book" panose="020B0503020102020204" pitchFamily="34" charset="0"/>
              </a:rPr>
              <a:t> de volle PD-</a:t>
            </a:r>
            <a:r>
              <a:rPr lang="nl-NL" sz="2000" dirty="0" err="1">
                <a:latin typeface="Franklin Gothic Book" panose="020B0503020102020204" pitchFamily="34" charset="0"/>
              </a:rPr>
              <a:t>verzamelkliko</a:t>
            </a:r>
            <a:r>
              <a:rPr lang="nl-NL" sz="2000" dirty="0">
                <a:latin typeface="Franklin Gothic Book" panose="020B0503020102020204" pitchFamily="34" charset="0"/>
              </a:rPr>
              <a:t> vóór </a:t>
            </a:r>
            <a:r>
              <a:rPr lang="nl-NL" sz="2000" dirty="0" err="1">
                <a:highlight>
                  <a:srgbClr val="FFFF00"/>
                </a:highlight>
                <a:latin typeface="Franklin Gothic Book" panose="020B0503020102020204" pitchFamily="34" charset="0"/>
              </a:rPr>
              <a:t>xx.xx</a:t>
            </a:r>
            <a:r>
              <a:rPr lang="nl-NL" sz="2000" dirty="0">
                <a:latin typeface="Franklin Gothic Book" panose="020B0503020102020204" pitchFamily="34" charset="0"/>
              </a:rPr>
              <a:t> uur aan de weg zodat deze dezelfde dag door onze afvalinzamelaar wordt geleegd.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nl-NL" sz="2000" dirty="0">
              <a:highlight>
                <a:srgbClr val="FFFF00"/>
              </a:highlight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C1E15D02-6BC3-E76D-227E-41D595461CF5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Hoe werkt het ophalen van het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PD-afval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C6B060C-9A5C-4C3E-B1DC-5D527C424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4"/>
          <a:stretch/>
        </p:blipFill>
        <p:spPr>
          <a:xfrm>
            <a:off x="-1" y="5229996"/>
            <a:ext cx="5715381" cy="150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51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27C82-C3E6-4D5C-2957-6E23E7CB21C6}"/>
              </a:ext>
            </a:extLst>
          </p:cNvPr>
          <p:cNvSpPr txBox="1">
            <a:spLocks/>
          </p:cNvSpPr>
          <p:nvPr/>
        </p:nvSpPr>
        <p:spPr>
          <a:xfrm>
            <a:off x="360000" y="648000"/>
            <a:ext cx="2880000" cy="360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Hoe betrekken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we </a:t>
            </a:r>
            <a:b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>
                <a:solidFill>
                  <a:schemeClr val="bg1"/>
                </a:solidFill>
                <a:latin typeface="Franklin Gothic Medium" panose="020B0603020102020204" pitchFamily="34" charset="0"/>
              </a:rPr>
              <a:t>collega’s</a:t>
            </a:r>
            <a:endParaRPr lang="nl-NL" sz="36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244E7F-80D8-5FAE-BACB-7C230CBCC447}"/>
              </a:ext>
            </a:extLst>
          </p:cNvPr>
          <p:cNvSpPr txBox="1">
            <a:spLocks/>
          </p:cNvSpPr>
          <p:nvPr/>
        </p:nvSpPr>
        <p:spPr>
          <a:xfrm>
            <a:off x="3960000" y="576000"/>
            <a:ext cx="7098525" cy="504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Bij elke PD-bak hangt een instructieposter;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De PD-bakken zijn herkenbaar aan de stickers voor PD-afval;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latin typeface="Franklin Gothic Book" panose="020B0503020102020204" pitchFamily="34" charset="0"/>
              </a:rPr>
              <a:t>Via de mail/interne communicatie/intranet informeren we op </a:t>
            </a:r>
            <a:r>
              <a:rPr lang="nl-NL" sz="2000" dirty="0">
                <a:highlight>
                  <a:srgbClr val="FFFF00"/>
                </a:highlight>
                <a:latin typeface="Franklin Gothic Book" panose="020B0503020102020204" pitchFamily="34" charset="0"/>
              </a:rPr>
              <a:t>&lt;datum&gt;</a:t>
            </a:r>
            <a:r>
              <a:rPr lang="nl-NL" sz="2000" dirty="0">
                <a:latin typeface="Franklin Gothic Book" panose="020B0503020102020204" pitchFamily="34" charset="0"/>
              </a:rPr>
              <a:t> alle betrokken personen over de start van de inzameling.</a:t>
            </a:r>
          </a:p>
        </p:txBody>
      </p:sp>
    </p:spTree>
    <p:extLst>
      <p:ext uri="{BB962C8B-B14F-4D97-AF65-F5344CB8AC3E}">
        <p14:creationId xmlns:p14="http://schemas.microsoft.com/office/powerpoint/2010/main" val="20188473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GG">
      <a:dk1>
        <a:srgbClr val="3F742F"/>
      </a:dk1>
      <a:lt1>
        <a:srgbClr val="FFFFFF"/>
      </a:lt1>
      <a:dk2>
        <a:srgbClr val="44546A"/>
      </a:dk2>
      <a:lt2>
        <a:srgbClr val="E7E6E6"/>
      </a:lt2>
      <a:accent1>
        <a:srgbClr val="3F742F"/>
      </a:accent1>
      <a:accent2>
        <a:srgbClr val="71AD22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943b2c3-173d-4493-ace4-6b81cc855dad">
      <Terms xmlns="http://schemas.microsoft.com/office/infopath/2007/PartnerControls"/>
    </lcf76f155ced4ddcb4097134ff3c332f>
    <TaxCatchAll xmlns="73ef79e4-2a7f-4b5a-8101-d9f349fe576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7408011EDF2E4FB9AB275143DB90E0" ma:contentTypeVersion="13" ma:contentTypeDescription="Create a new document." ma:contentTypeScope="" ma:versionID="6547efa9a4ef797e80ab899e91873a6e">
  <xsd:schema xmlns:xsd="http://www.w3.org/2001/XMLSchema" xmlns:xs="http://www.w3.org/2001/XMLSchema" xmlns:p="http://schemas.microsoft.com/office/2006/metadata/properties" xmlns:ns2="4943b2c3-173d-4493-ace4-6b81cc855dad" xmlns:ns3="73ef79e4-2a7f-4b5a-8101-d9f349fe5766" targetNamespace="http://schemas.microsoft.com/office/2006/metadata/properties" ma:root="true" ma:fieldsID="1b2545ad0a2ff9fd48fd88b596ac83ce" ns2:_="" ns3:_="">
    <xsd:import namespace="4943b2c3-173d-4493-ace4-6b81cc855dad"/>
    <xsd:import namespace="73ef79e4-2a7f-4b5a-8101-d9f349fe57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3b2c3-173d-4493-ace4-6b81cc855d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c012c21-bc44-4429-8737-bb4b8c948d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ef79e4-2a7f-4b5a-8101-d9f349fe57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ebd857e-7efd-4337-ad4f-aa25cd8dbc21}" ma:internalName="TaxCatchAll" ma:showField="CatchAllData" ma:web="73ef79e4-2a7f-4b5a-8101-d9f349fe5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9C646B-F2F2-4384-8D7A-082BA22F8A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7A6F07-4A4B-4C02-BF9A-9F260658AAF8}">
  <ds:schemaRefs>
    <ds:schemaRef ds:uri="http://schemas.microsoft.com/office/infopath/2007/PartnerControls"/>
    <ds:schemaRef ds:uri="http://purl.org/dc/dcmitype/"/>
    <ds:schemaRef ds:uri="16fe547f-eec1-4793-a1b6-34d56b9fc957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40fcaa1a-ac74-410f-95bc-20bbab667105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63183AB-28E7-43E8-A0DF-DCABB9D6801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627</Words>
  <Application>Microsoft Office PowerPoint</Application>
  <PresentationFormat>Breedbeeld</PresentationFormat>
  <Paragraphs>54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Franklin Gothic Book</vt:lpstr>
      <vt:lpstr>Franklin Gothic Medium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Afval Goed Geregeld</dc:title>
  <dc:creator>Frederiek de Vries Robbé</dc:creator>
  <cp:lastModifiedBy>Frederiek de Vries Robbé</cp:lastModifiedBy>
  <cp:revision>22</cp:revision>
  <dcterms:created xsi:type="dcterms:W3CDTF">2022-11-15T09:55:35Z</dcterms:created>
  <dcterms:modified xsi:type="dcterms:W3CDTF">2023-11-28T18:14:57Z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0x0101009105A551F241AA4A9F7D46C269B25B30</vt:lpwstr>
  </property>
</Properties>
</file>