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7" r:id="rId5"/>
    <p:sldId id="268" r:id="rId6"/>
    <p:sldId id="269" r:id="rId7"/>
    <p:sldId id="270" r:id="rId8"/>
    <p:sldId id="271" r:id="rId9"/>
    <p:sldId id="272" r:id="rId10"/>
    <p:sldId id="273" r:id="rId11"/>
    <p:sldId id="274" r:id="rId12"/>
    <p:sldId id="275" r:id="rId13"/>
    <p:sldId id="276" r:id="rId14"/>
    <p:sldId id="2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FAC27E-E4A9-C57C-8D85-DF12B6FFEC34}" name="Rachèlle Kuiper" initials="RK" userId="S::rkuiper@nedvang.nl::791741b6-d1d3-45cd-b082-2ac88b8ed8f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742F"/>
    <a:srgbClr val="72AD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dia">
    <p:bg>
      <p:bgPr>
        <a:solidFill>
          <a:srgbClr val="72AD22"/>
        </a:solidFill>
        <a:effectLst/>
      </p:bgPr>
    </p:bg>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C0351EAB-A357-F8F6-70C6-FEB7935BDF3A}"/>
              </a:ext>
            </a:extLst>
          </p:cNvPr>
          <p:cNvSpPr/>
          <p:nvPr userDrawn="1"/>
        </p:nvSpPr>
        <p:spPr>
          <a:xfrm>
            <a:off x="0" y="4925568"/>
            <a:ext cx="12192000" cy="1932432"/>
          </a:xfrm>
          <a:prstGeom prst="rect">
            <a:avLst/>
          </a:prstGeom>
          <a:solidFill>
            <a:srgbClr val="3F74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9" name="Afbeelding 8">
            <a:extLst>
              <a:ext uri="{FF2B5EF4-FFF2-40B4-BE49-F238E27FC236}">
                <a16:creationId xmlns:a16="http://schemas.microsoft.com/office/drawing/2014/main" id="{D0C8B70F-FE18-D310-94F5-C3771BE5ADEB}"/>
              </a:ext>
              <a:ext uri="{C183D7F6-B498-43B3-948B-1728B52AA6E4}">
                <adec:decorative xmlns:adec="http://schemas.microsoft.com/office/drawing/2017/decorative" val="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882" b="8882"/>
          <a:stretch/>
        </p:blipFill>
        <p:spPr>
          <a:xfrm>
            <a:off x="880151" y="4925568"/>
            <a:ext cx="4179529" cy="1932432"/>
          </a:xfrm>
          <a:prstGeom prst="rect">
            <a:avLst/>
          </a:prstGeom>
        </p:spPr>
      </p:pic>
      <p:pic>
        <p:nvPicPr>
          <p:cNvPr id="11" name="Afbeelding 10">
            <a:extLst>
              <a:ext uri="{FF2B5EF4-FFF2-40B4-BE49-F238E27FC236}">
                <a16:creationId xmlns:a16="http://schemas.microsoft.com/office/drawing/2014/main" id="{DDBF4EE6-9006-F3DE-1E47-BF27EDCA375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587" t="6518" r="2392" b="3192"/>
          <a:stretch/>
        </p:blipFill>
        <p:spPr>
          <a:xfrm>
            <a:off x="8012471" y="1837678"/>
            <a:ext cx="4179529" cy="5020322"/>
          </a:xfrm>
          <a:prstGeom prst="rect">
            <a:avLst/>
          </a:prstGeom>
        </p:spPr>
      </p:pic>
      <p:sp>
        <p:nvSpPr>
          <p:cNvPr id="12" name="Titel 1">
            <a:extLst>
              <a:ext uri="{FF2B5EF4-FFF2-40B4-BE49-F238E27FC236}">
                <a16:creationId xmlns:a16="http://schemas.microsoft.com/office/drawing/2014/main" id="{B4D56837-591C-2A4B-7893-D0786242F277}"/>
              </a:ext>
            </a:extLst>
          </p:cNvPr>
          <p:cNvSpPr txBox="1">
            <a:spLocks/>
          </p:cNvSpPr>
          <p:nvPr userDrawn="1"/>
        </p:nvSpPr>
        <p:spPr>
          <a:xfrm>
            <a:off x="744702" y="450685"/>
            <a:ext cx="10984002" cy="1735137"/>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8500" b="1">
                <a:solidFill>
                  <a:schemeClr val="bg1"/>
                </a:solidFill>
                <a:latin typeface="Franklin Gothic Medium" panose="020B0603020102020204" pitchFamily="34" charset="0"/>
              </a:rPr>
              <a:t>Afval Goed Geregeld</a:t>
            </a:r>
            <a:endParaRPr lang="nl-NL" sz="8500" b="1" dirty="0">
              <a:solidFill>
                <a:schemeClr val="bg1"/>
              </a:solidFill>
              <a:latin typeface="Franklin Gothic Medium" panose="020B0603020102020204" pitchFamily="34" charset="0"/>
            </a:endParaRPr>
          </a:p>
        </p:txBody>
      </p:sp>
      <p:sp>
        <p:nvSpPr>
          <p:cNvPr id="13" name="Ondertitel 2">
            <a:extLst>
              <a:ext uri="{FF2B5EF4-FFF2-40B4-BE49-F238E27FC236}">
                <a16:creationId xmlns:a16="http://schemas.microsoft.com/office/drawing/2014/main" id="{9F9277EB-6384-13A9-EAAF-DC79BBD1E59D}"/>
              </a:ext>
            </a:extLst>
          </p:cNvPr>
          <p:cNvSpPr>
            <a:spLocks noGrp="1"/>
          </p:cNvSpPr>
          <p:nvPr>
            <p:ph type="subTitle" idx="4294967295"/>
          </p:nvPr>
        </p:nvSpPr>
        <p:spPr>
          <a:xfrm>
            <a:off x="744702" y="2201266"/>
            <a:ext cx="8350530" cy="2423159"/>
          </a:xfrm>
        </p:spPr>
        <p:txBody>
          <a:bodyPr>
            <a:noAutofit/>
          </a:bodyPr>
          <a:lstStyle/>
          <a:p>
            <a:pPr marL="0" indent="0" algn="l">
              <a:buNone/>
            </a:pPr>
            <a:r>
              <a:rPr lang="nl-NL" sz="4400" dirty="0">
                <a:solidFill>
                  <a:schemeClr val="bg1"/>
                </a:solidFill>
                <a:latin typeface="Franklin Gothic Medium" panose="020B0603020102020204" pitchFamily="34" charset="0"/>
              </a:rPr>
              <a:t>Inzameling lege plastic verpakkingen en drinkpakken</a:t>
            </a:r>
          </a:p>
        </p:txBody>
      </p:sp>
    </p:spTree>
    <p:extLst>
      <p:ext uri="{BB962C8B-B14F-4D97-AF65-F5344CB8AC3E}">
        <p14:creationId xmlns:p14="http://schemas.microsoft.com/office/powerpoint/2010/main" val="166025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956FB6D-7E23-4289-95F3-3670032126EB}" type="datetimeFigureOut">
              <a:rPr lang="nl-NL" smtClean="0"/>
              <a:t>28-11-2023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644569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956FB6D-7E23-4289-95F3-3670032126EB}" type="datetimeFigureOut">
              <a:rPr lang="nl-NL" smtClean="0"/>
              <a:t>28-11-2023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559296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825048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55008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houd met bijschrift">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58055384-E967-289A-C29E-6450522CBEF5}"/>
              </a:ext>
            </a:extLst>
          </p:cNvPr>
          <p:cNvSpPr/>
          <p:nvPr userDrawn="1"/>
        </p:nvSpPr>
        <p:spPr>
          <a:xfrm>
            <a:off x="0" y="0"/>
            <a:ext cx="3600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936FA371-E216-E028-E232-ADCA2E661668}"/>
              </a:ext>
            </a:extLst>
          </p:cNvPr>
          <p:cNvSpPr/>
          <p:nvPr userDrawn="1"/>
        </p:nvSpPr>
        <p:spPr>
          <a:xfrm>
            <a:off x="0" y="6656832"/>
            <a:ext cx="12192000" cy="201168"/>
          </a:xfrm>
          <a:prstGeom prst="rect">
            <a:avLst/>
          </a:prstGeom>
          <a:solidFill>
            <a:srgbClr val="72AD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5521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108113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22605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956FB6D-7E23-4289-95F3-3670032126EB}" type="datetimeFigureOut">
              <a:rPr lang="nl-NL" smtClean="0"/>
              <a:t>28-11-2023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08933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956FB6D-7E23-4289-95F3-3670032126EB}" type="datetimeFigureOut">
              <a:rPr lang="nl-NL" smtClean="0"/>
              <a:t>28-11-2023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0114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956FB6D-7E23-4289-95F3-3670032126EB}" type="datetimeFigureOut">
              <a:rPr lang="nl-NL" smtClean="0"/>
              <a:t>28-11-2023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277399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956FB6D-7E23-4289-95F3-3670032126EB}" type="datetimeFigureOut">
              <a:rPr lang="nl-NL" smtClean="0"/>
              <a:t>28-11-2023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307152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6FB6D-7E23-4289-95F3-3670032126EB}" type="datetimeFigureOut">
              <a:rPr lang="nl-NL" smtClean="0"/>
              <a:t>28-11-2023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9B441C9-0291-4A59-B50D-DA3A51B6C30A}" type="slidenum">
              <a:rPr lang="nl-NL" smtClean="0"/>
              <a:t>‹nr.›</a:t>
            </a:fld>
            <a:endParaRPr lang="nl-NL"/>
          </a:p>
        </p:txBody>
      </p:sp>
    </p:spTree>
    <p:extLst>
      <p:ext uri="{BB962C8B-B14F-4D97-AF65-F5344CB8AC3E}">
        <p14:creationId xmlns:p14="http://schemas.microsoft.com/office/powerpoint/2010/main" val="416824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6FB6D-7E23-4289-95F3-3670032126EB}" type="datetimeFigureOut">
              <a:rPr lang="nl-NL" smtClean="0"/>
              <a:t>28-11-2023</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441C9-0291-4A59-B50D-DA3A51B6C30A}" type="slidenum">
              <a:rPr lang="nl-NL" smtClean="0"/>
              <a:t>‹nr.›</a:t>
            </a:fld>
            <a:endParaRPr lang="nl-NL"/>
          </a:p>
        </p:txBody>
      </p:sp>
    </p:spTree>
    <p:extLst>
      <p:ext uri="{BB962C8B-B14F-4D97-AF65-F5344CB8AC3E}">
        <p14:creationId xmlns:p14="http://schemas.microsoft.com/office/powerpoint/2010/main" val="23283248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fvalgoedgeregeld.nl/afvalwijz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2FA1F8D5-EBEA-237B-057D-FFF5005E5DAA}"/>
              </a:ext>
            </a:extLst>
          </p:cNvPr>
          <p:cNvSpPr txBox="1">
            <a:spLocks/>
          </p:cNvSpPr>
          <p:nvPr/>
        </p:nvSpPr>
        <p:spPr>
          <a:xfrm>
            <a:off x="744702" y="2201266"/>
            <a:ext cx="8350530" cy="242315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sz="4400" dirty="0">
                <a:solidFill>
                  <a:schemeClr val="bg1"/>
                </a:solidFill>
                <a:latin typeface="Franklin Gothic Medium" panose="020B0603020102020204" pitchFamily="34" charset="0"/>
              </a:rPr>
              <a:t>Inzameling lege plastic verpakkingen en drankenkartons</a:t>
            </a:r>
          </a:p>
          <a:p>
            <a:pPr marL="0" indent="0">
              <a:buNone/>
            </a:pPr>
            <a:r>
              <a:rPr lang="nl-NL" sz="4400" dirty="0">
                <a:solidFill>
                  <a:schemeClr val="bg1"/>
                </a:solidFill>
                <a:latin typeface="Franklin Gothic Medium" panose="020B0603020102020204" pitchFamily="34" charset="0"/>
              </a:rPr>
              <a:t>(PD-afval)</a:t>
            </a:r>
          </a:p>
        </p:txBody>
      </p:sp>
    </p:spTree>
    <p:extLst>
      <p:ext uri="{BB962C8B-B14F-4D97-AF65-F5344CB8AC3E}">
        <p14:creationId xmlns:p14="http://schemas.microsoft.com/office/powerpoint/2010/main" val="1148020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88A2B0-4564-03AD-A648-5FFF7FDAAB83}"/>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a:solidFill>
                  <a:schemeClr val="bg1"/>
                </a:solidFill>
                <a:latin typeface="Franklin Gothic Medium" panose="020B0603020102020204" pitchFamily="34" charset="0"/>
              </a:rPr>
              <a:t>Welke </a:t>
            </a:r>
            <a:br>
              <a:rPr lang="nl-NL" sz="3600">
                <a:solidFill>
                  <a:schemeClr val="bg1"/>
                </a:solidFill>
                <a:latin typeface="Franklin Gothic Medium" panose="020B0603020102020204" pitchFamily="34" charset="0"/>
              </a:rPr>
            </a:br>
            <a:r>
              <a:rPr lang="nl-NL" sz="3600">
                <a:solidFill>
                  <a:schemeClr val="bg1"/>
                </a:solidFill>
                <a:latin typeface="Franklin Gothic Medium" panose="020B0603020102020204" pitchFamily="34" charset="0"/>
              </a:rPr>
              <a:t>toolkit onderdelen zijn beschikbaar</a:t>
            </a:r>
            <a:endParaRPr lang="nl-NL" sz="3600" dirty="0">
              <a:solidFill>
                <a:schemeClr val="bg1"/>
              </a:solidFill>
              <a:latin typeface="Franklin Gothic Medium" panose="020B0603020102020204" pitchFamily="34" charset="0"/>
            </a:endParaRPr>
          </a:p>
        </p:txBody>
      </p:sp>
      <p:sp>
        <p:nvSpPr>
          <p:cNvPr id="3" name="Tijdelijke aanduiding voor inhoud 2">
            <a:extLst>
              <a:ext uri="{FF2B5EF4-FFF2-40B4-BE49-F238E27FC236}">
                <a16:creationId xmlns:a16="http://schemas.microsoft.com/office/drawing/2014/main" id="{46A7BC8C-F4D0-6880-1947-FD1630924A1B}"/>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Instructieposter om op te hangen</a:t>
            </a:r>
          </a:p>
          <a:p>
            <a:pPr>
              <a:lnSpc>
                <a:spcPct val="150000"/>
              </a:lnSpc>
            </a:pPr>
            <a:r>
              <a:rPr lang="nl-NL" sz="2000" dirty="0">
                <a:latin typeface="Franklin Gothic Book" panose="020B0503020102020204" pitchFamily="34" charset="0"/>
              </a:rPr>
              <a:t>Stickers voor de PD-bak</a:t>
            </a:r>
          </a:p>
          <a:p>
            <a:pPr>
              <a:lnSpc>
                <a:spcPct val="150000"/>
              </a:lnSpc>
            </a:pPr>
            <a:r>
              <a:rPr lang="nl-NL" sz="2000" dirty="0">
                <a:latin typeface="Franklin Gothic Book" panose="020B0503020102020204" pitchFamily="34" charset="0"/>
              </a:rPr>
              <a:t>Digitale werkwijzer</a:t>
            </a:r>
          </a:p>
          <a:p>
            <a:pPr>
              <a:lnSpc>
                <a:spcPct val="150000"/>
              </a:lnSpc>
            </a:pPr>
            <a:r>
              <a:rPr lang="nl-NL" sz="2000" dirty="0">
                <a:latin typeface="Franklin Gothic Book" panose="020B0503020102020204" pitchFamily="34" charset="0"/>
              </a:rPr>
              <a:t>Voorbeeldteksten voor berichtgeving collega’s en leerlingen</a:t>
            </a:r>
          </a:p>
          <a:p>
            <a:pPr>
              <a:lnSpc>
                <a:spcPct val="150000"/>
              </a:lnSpc>
            </a:pPr>
            <a:r>
              <a:rPr lang="nl-NL" sz="2000" dirty="0">
                <a:latin typeface="Franklin Gothic Book" panose="020B0503020102020204" pitchFamily="34" charset="0"/>
              </a:rPr>
              <a:t>Afvalwijzer op </a:t>
            </a:r>
            <a:r>
              <a:rPr lang="nl-NL" sz="2000" u="sng" dirty="0">
                <a:solidFill>
                  <a:srgbClr val="3F742F"/>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afvalgoedgeregeld.nl/afvalwijzer</a:t>
            </a:r>
            <a:r>
              <a:rPr lang="nl-NL" sz="2000" dirty="0">
                <a:solidFill>
                  <a:srgbClr val="3F742F"/>
                </a:solidFill>
                <a:latin typeface="Franklin Gothic Book" panose="020B0503020102020204" pitchFamily="34" charset="0"/>
              </a:rPr>
              <a:t>.</a:t>
            </a:r>
          </a:p>
        </p:txBody>
      </p:sp>
    </p:spTree>
    <p:extLst>
      <p:ext uri="{BB962C8B-B14F-4D97-AF65-F5344CB8AC3E}">
        <p14:creationId xmlns:p14="http://schemas.microsoft.com/office/powerpoint/2010/main" val="264328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AC5A0CB7-C450-AC95-1CB2-E45416DED665}"/>
              </a:ext>
            </a:extLst>
          </p:cNvPr>
          <p:cNvSpPr>
            <a:spLocks noGrp="1"/>
          </p:cNvSpPr>
          <p:nvPr>
            <p:ph type="title" idx="4294967295"/>
          </p:nvPr>
        </p:nvSpPr>
        <p:spPr>
          <a:xfrm>
            <a:off x="360000" y="648000"/>
            <a:ext cx="2880000" cy="3600000"/>
          </a:xfrm>
        </p:spPr>
        <p:txBody>
          <a:bodyPr anchor="t">
            <a:normAutofit/>
          </a:bodyPr>
          <a:lstStyle/>
          <a:p>
            <a:pPr algn="r"/>
            <a:r>
              <a:rPr lang="nl-NL" sz="3600" dirty="0">
                <a:solidFill>
                  <a:schemeClr val="bg1"/>
                </a:solidFill>
                <a:latin typeface="Franklin Gothic Medium" panose="020B0603020102020204" pitchFamily="34" charset="0"/>
              </a:rPr>
              <a:t>Wat is </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Afval Goed Geregeld</a:t>
            </a:r>
          </a:p>
        </p:txBody>
      </p:sp>
      <p:sp>
        <p:nvSpPr>
          <p:cNvPr id="5" name="Tijdelijke aanduiding voor inhoud 2">
            <a:extLst>
              <a:ext uri="{FF2B5EF4-FFF2-40B4-BE49-F238E27FC236}">
                <a16:creationId xmlns:a16="http://schemas.microsoft.com/office/drawing/2014/main" id="{24A6087F-292F-B1A9-C4B0-BBB46ABA9F34}"/>
              </a:ext>
            </a:extLst>
          </p:cNvPr>
          <p:cNvSpPr>
            <a:spLocks noGrp="1"/>
          </p:cNvSpPr>
          <p:nvPr>
            <p:ph idx="4294967295"/>
          </p:nvPr>
        </p:nvSpPr>
        <p:spPr>
          <a:xfrm>
            <a:off x="3960000" y="576000"/>
            <a:ext cx="7740000" cy="4777050"/>
          </a:xfrm>
        </p:spPr>
        <p:txBody>
          <a:bodyPr>
            <a:normAutofit/>
          </a:bodyPr>
          <a:lstStyle/>
          <a:p>
            <a:pPr>
              <a:lnSpc>
                <a:spcPct val="150000"/>
              </a:lnSpc>
            </a:pPr>
            <a:r>
              <a:rPr lang="nl-NL" sz="2000" dirty="0">
                <a:latin typeface="Franklin Gothic Book" panose="020B0503020102020204" pitchFamily="34" charset="0"/>
                <a:ea typeface="Calibri" panose="020F0502020204030204" pitchFamily="34" charset="0"/>
              </a:rPr>
              <a:t>Met Afval Goed Geregeld maken we het makkelijker om kosteloos afval te scheiden en in te zamelen bij scholen.</a:t>
            </a:r>
          </a:p>
          <a:p>
            <a:pPr>
              <a:lnSpc>
                <a:spcPct val="150000"/>
              </a:lnSpc>
            </a:pPr>
            <a:r>
              <a:rPr lang="nl-NL" sz="2000" dirty="0">
                <a:latin typeface="Franklin Gothic Book" panose="020B0503020102020204" pitchFamily="34" charset="0"/>
                <a:ea typeface="Calibri" panose="020F0502020204030204" pitchFamily="34" charset="0"/>
              </a:rPr>
              <a:t>Met Afval Goed Geregeld stimuleren we dat in Nederland scholen nog meer gaan recyclen.</a:t>
            </a:r>
          </a:p>
          <a:p>
            <a:pPr>
              <a:lnSpc>
                <a:spcPct val="150000"/>
              </a:lnSpc>
            </a:pPr>
            <a:r>
              <a:rPr lang="nl-NL" sz="2000" dirty="0">
                <a:effectLst/>
                <a:latin typeface="Franklin Gothic Book" panose="020B0503020102020204" pitchFamily="34" charset="0"/>
                <a:ea typeface="Calibri" panose="020F0502020204030204" pitchFamily="34" charset="0"/>
              </a:rPr>
              <a:t>Afval Goed Geregeld zorgt voor de afstemming met de afvalinzamelaars door heel Nederland.</a:t>
            </a:r>
          </a:p>
          <a:p>
            <a:pPr>
              <a:lnSpc>
                <a:spcPct val="150000"/>
              </a:lnSpc>
            </a:pPr>
            <a:r>
              <a:rPr lang="nl-NL" sz="2000" dirty="0">
                <a:latin typeface="Franklin Gothic Book" panose="020B0503020102020204" pitchFamily="34" charset="0"/>
              </a:rPr>
              <a:t>Wanneer het PD-afval wordt aangeboden volgens de inzamelvoorwaarden is inzameling kosteloos voor scholen.</a:t>
            </a:r>
          </a:p>
        </p:txBody>
      </p:sp>
      <p:pic>
        <p:nvPicPr>
          <p:cNvPr id="2" name="Afbeelding 1">
            <a:extLst>
              <a:ext uri="{FF2B5EF4-FFF2-40B4-BE49-F238E27FC236}">
                <a16:creationId xmlns:a16="http://schemas.microsoft.com/office/drawing/2014/main" id="{F642E392-53AF-1BE4-E4B9-41B1C5E0DC88}"/>
              </a:ext>
            </a:extLst>
          </p:cNvPr>
          <p:cNvPicPr>
            <a:picLocks noChangeAspect="1"/>
          </p:cNvPicPr>
          <p:nvPr/>
        </p:nvPicPr>
        <p:blipFill rotWithShape="1">
          <a:blip r:embed="rId2">
            <a:extLst>
              <a:ext uri="{28A0092B-C50C-407E-A947-70E740481C1C}">
                <a14:useLocalDpi xmlns:a14="http://schemas.microsoft.com/office/drawing/2010/main" val="0"/>
              </a:ext>
            </a:extLst>
          </a:blip>
          <a:srcRect t="13538" b="23223"/>
          <a:stretch/>
        </p:blipFill>
        <p:spPr>
          <a:xfrm>
            <a:off x="8379132" y="5410140"/>
            <a:ext cx="3320868" cy="1180727"/>
          </a:xfrm>
          <a:prstGeom prst="rect">
            <a:avLst/>
          </a:prstGeom>
        </p:spPr>
      </p:pic>
    </p:spTree>
    <p:extLst>
      <p:ext uri="{BB962C8B-B14F-4D97-AF65-F5344CB8AC3E}">
        <p14:creationId xmlns:p14="http://schemas.microsoft.com/office/powerpoint/2010/main" val="112083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0FA90E-F6D2-FFAB-3F61-93E855037418}"/>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Inzameling PD-afval</a:t>
            </a:r>
          </a:p>
        </p:txBody>
      </p:sp>
      <p:sp>
        <p:nvSpPr>
          <p:cNvPr id="3" name="Tijdelijke aanduiding voor inhoud 2">
            <a:extLst>
              <a:ext uri="{FF2B5EF4-FFF2-40B4-BE49-F238E27FC236}">
                <a16:creationId xmlns:a16="http://schemas.microsoft.com/office/drawing/2014/main" id="{F8E6569C-2A0D-AA86-0288-56015781D243}"/>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Waarom doen we mee</a:t>
            </a:r>
          </a:p>
          <a:p>
            <a:pPr>
              <a:lnSpc>
                <a:spcPct val="150000"/>
              </a:lnSpc>
            </a:pPr>
            <a:r>
              <a:rPr lang="nl-NL" sz="2000" dirty="0">
                <a:latin typeface="Franklin Gothic Book" panose="020B0503020102020204" pitchFamily="34" charset="0"/>
              </a:rPr>
              <a:t>Welk afval hoort wel en niet bij het PD-afval</a:t>
            </a:r>
          </a:p>
          <a:p>
            <a:pPr>
              <a:lnSpc>
                <a:spcPct val="150000"/>
              </a:lnSpc>
            </a:pPr>
            <a:r>
              <a:rPr lang="nl-NL" sz="2000" dirty="0">
                <a:latin typeface="Franklin Gothic Book" panose="020B0503020102020204" pitchFamily="34" charset="0"/>
              </a:rPr>
              <a:t>Wanneer starten we met inzamelen</a:t>
            </a:r>
          </a:p>
          <a:p>
            <a:pPr>
              <a:lnSpc>
                <a:spcPct val="150000"/>
              </a:lnSpc>
            </a:pPr>
            <a:r>
              <a:rPr lang="nl-NL" sz="2000" dirty="0">
                <a:latin typeface="Franklin Gothic Book" panose="020B0503020102020204" pitchFamily="34" charset="0"/>
              </a:rPr>
              <a:t>Waar worden de PD-bakken geplaatst</a:t>
            </a:r>
          </a:p>
          <a:p>
            <a:pPr>
              <a:lnSpc>
                <a:spcPct val="150000"/>
              </a:lnSpc>
            </a:pPr>
            <a:r>
              <a:rPr lang="nl-NL" sz="2000" dirty="0">
                <a:latin typeface="Franklin Gothic Book" panose="020B0503020102020204" pitchFamily="34" charset="0"/>
              </a:rPr>
              <a:t>Hoe werkt het ophalen van het PD-afval</a:t>
            </a:r>
          </a:p>
          <a:p>
            <a:pPr>
              <a:lnSpc>
                <a:spcPct val="150000"/>
              </a:lnSpc>
            </a:pPr>
            <a:r>
              <a:rPr lang="nl-NL" sz="2000" dirty="0">
                <a:latin typeface="Franklin Gothic Book" panose="020B0503020102020204" pitchFamily="34" charset="0"/>
              </a:rPr>
              <a:t>Hoe betrekken we collega’s en leerlingen</a:t>
            </a:r>
          </a:p>
          <a:p>
            <a:pPr>
              <a:lnSpc>
                <a:spcPct val="150000"/>
              </a:lnSpc>
            </a:pPr>
            <a:r>
              <a:rPr lang="nl-NL" sz="2000" dirty="0">
                <a:latin typeface="Franklin Gothic Book" panose="020B0503020102020204" pitchFamily="34" charset="0"/>
              </a:rPr>
              <a:t>Welke </a:t>
            </a:r>
            <a:r>
              <a:rPr lang="nl-NL" sz="2000" dirty="0" err="1">
                <a:latin typeface="Franklin Gothic Book" panose="020B0503020102020204" pitchFamily="34" charset="0"/>
              </a:rPr>
              <a:t>toolkit</a:t>
            </a:r>
            <a:r>
              <a:rPr lang="nl-NL" sz="2000" dirty="0">
                <a:latin typeface="Franklin Gothic Book" panose="020B0503020102020204" pitchFamily="34" charset="0"/>
              </a:rPr>
              <a:t> onderdelen zijn beschikbaar</a:t>
            </a:r>
          </a:p>
          <a:p>
            <a:pPr>
              <a:lnSpc>
                <a:spcPct val="150000"/>
              </a:lnSpc>
            </a:pPr>
            <a:r>
              <a:rPr lang="nl-NL" sz="2000" dirty="0">
                <a:latin typeface="Franklin Gothic Book" panose="020B0503020102020204" pitchFamily="34" charset="0"/>
              </a:rPr>
              <a:t>Wat is Afval Goed Geregeld</a:t>
            </a:r>
          </a:p>
        </p:txBody>
      </p:sp>
      <p:pic>
        <p:nvPicPr>
          <p:cNvPr id="4" name="Afbeelding 3">
            <a:extLst>
              <a:ext uri="{FF2B5EF4-FFF2-40B4-BE49-F238E27FC236}">
                <a16:creationId xmlns:a16="http://schemas.microsoft.com/office/drawing/2014/main" id="{29D2FF66-AA5F-F04B-BF5E-8CEB2E188B6D}"/>
              </a:ext>
            </a:extLst>
          </p:cNvPr>
          <p:cNvPicPr>
            <a:picLocks noChangeAspect="1"/>
          </p:cNvPicPr>
          <p:nvPr/>
        </p:nvPicPr>
        <p:blipFill rotWithShape="1">
          <a:blip r:embed="rId2">
            <a:extLst>
              <a:ext uri="{28A0092B-C50C-407E-A947-70E740481C1C}">
                <a14:useLocalDpi xmlns:a14="http://schemas.microsoft.com/office/drawing/2010/main" val="0"/>
              </a:ext>
            </a:extLst>
          </a:blip>
          <a:srcRect l="13307" r="9318" b="9670"/>
          <a:stretch/>
        </p:blipFill>
        <p:spPr>
          <a:xfrm>
            <a:off x="485550" y="2242782"/>
            <a:ext cx="3114450" cy="4354390"/>
          </a:xfrm>
          <a:prstGeom prst="rect">
            <a:avLst/>
          </a:prstGeom>
        </p:spPr>
      </p:pic>
    </p:spTree>
    <p:extLst>
      <p:ext uri="{BB962C8B-B14F-4D97-AF65-F5344CB8AC3E}">
        <p14:creationId xmlns:p14="http://schemas.microsoft.com/office/powerpoint/2010/main" val="299968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0BBE1C-45F1-E904-FFE6-70F538F2DF80}"/>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Waarom doet onze school mee</a:t>
            </a:r>
          </a:p>
        </p:txBody>
      </p:sp>
      <p:sp>
        <p:nvSpPr>
          <p:cNvPr id="3" name="Tijdelijke aanduiding voor inhoud 2">
            <a:extLst>
              <a:ext uri="{FF2B5EF4-FFF2-40B4-BE49-F238E27FC236}">
                <a16:creationId xmlns:a16="http://schemas.microsoft.com/office/drawing/2014/main" id="{E14EF880-DF2A-C8BA-1A6A-1A1B777A3A8D}"/>
              </a:ext>
            </a:extLst>
          </p:cNvPr>
          <p:cNvSpPr txBox="1">
            <a:spLocks/>
          </p:cNvSpPr>
          <p:nvPr/>
        </p:nvSpPr>
        <p:spPr>
          <a:xfrm>
            <a:off x="3960000" y="576000"/>
            <a:ext cx="7740000" cy="5040000"/>
          </a:xfrm>
          <a:prstGeom prst="rect">
            <a:avLst/>
          </a:prstGeom>
        </p:spPr>
        <p:txBody>
          <a:bodyPr anchor="t">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70000"/>
              </a:lnSpc>
            </a:pPr>
            <a:r>
              <a:rPr lang="nl-NL" sz="2400" dirty="0">
                <a:solidFill>
                  <a:srgbClr val="3F742F"/>
                </a:solidFill>
                <a:latin typeface="Franklin Gothic Book" panose="020B0503020102020204" pitchFamily="34" charset="0"/>
              </a:rPr>
              <a:t>We vinden het belangrijk om onze leerlingen en collega’s bewust te maken van onze leefomgeving, het milieu en het dreigende tekort aan grondstoffen.</a:t>
            </a:r>
          </a:p>
          <a:p>
            <a:pPr>
              <a:lnSpc>
                <a:spcPct val="170000"/>
              </a:lnSpc>
            </a:pPr>
            <a:r>
              <a:rPr lang="nl-NL" sz="2400" dirty="0">
                <a:solidFill>
                  <a:srgbClr val="3F742F"/>
                </a:solidFill>
                <a:latin typeface="Franklin Gothic Book" panose="020B0503020102020204" pitchFamily="34" charset="0"/>
              </a:rPr>
              <a:t>Door lege plastic verpakkingen en drankenkartons (PD-afval) te scheiden helpen we afval te veranderen in grondstof. Dit betekent dat er minder nieuwe grondstoffen nodig zijn.</a:t>
            </a:r>
          </a:p>
          <a:p>
            <a:pPr>
              <a:lnSpc>
                <a:spcPct val="170000"/>
              </a:lnSpc>
            </a:pPr>
            <a:r>
              <a:rPr lang="nl-NL" sz="2400" dirty="0">
                <a:solidFill>
                  <a:srgbClr val="3F742F"/>
                </a:solidFill>
                <a:latin typeface="Franklin Gothic Book" panose="020B0503020102020204" pitchFamily="34" charset="0"/>
              </a:rPr>
              <a:t>Leerlingen leren door lege verpakkingen apart in te zamelen wat de waarde is van afval. Ook worden ze gestimuleerd om minder verpakkingen te gebruiken en leren ze dat hergebruik steeds meer de norm wordt.</a:t>
            </a:r>
          </a:p>
        </p:txBody>
      </p:sp>
    </p:spTree>
    <p:extLst>
      <p:ext uri="{BB962C8B-B14F-4D97-AF65-F5344CB8AC3E}">
        <p14:creationId xmlns:p14="http://schemas.microsoft.com/office/powerpoint/2010/main" val="53076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99F6138E-2B5A-DB8E-E72A-498231843E2C}"/>
              </a:ext>
            </a:extLst>
          </p:cNvPr>
          <p:cNvSpPr txBox="1">
            <a:spLocks/>
          </p:cNvSpPr>
          <p:nvPr/>
        </p:nvSpPr>
        <p:spPr>
          <a:xfrm>
            <a:off x="360001"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wel</a:t>
            </a:r>
            <a:r>
              <a:rPr lang="nl-NL" sz="3600" dirty="0">
                <a:solidFill>
                  <a:schemeClr val="bg1"/>
                </a:solidFill>
                <a:latin typeface="Franklin Gothic Medium" panose="020B0603020102020204" pitchFamily="34" charset="0"/>
              </a:rPr>
              <a:t> in de PD-bak</a:t>
            </a:r>
          </a:p>
        </p:txBody>
      </p:sp>
      <p:sp>
        <p:nvSpPr>
          <p:cNvPr id="4" name="Tijdelijke aanduiding voor inhoud 2">
            <a:extLst>
              <a:ext uri="{FF2B5EF4-FFF2-40B4-BE49-F238E27FC236}">
                <a16:creationId xmlns:a16="http://schemas.microsoft.com/office/drawing/2014/main" id="{BB6A3431-B310-AF66-B735-B2BCB20BD5E4}"/>
              </a:ext>
            </a:extLst>
          </p:cNvPr>
          <p:cNvSpPr txBox="1">
            <a:spLocks/>
          </p:cNvSpPr>
          <p:nvPr/>
        </p:nvSpPr>
        <p:spPr>
          <a:xfrm>
            <a:off x="3960000" y="576000"/>
            <a:ext cx="7441356" cy="54652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PD-afval is </a:t>
            </a:r>
            <a:r>
              <a:rPr lang="nl-NL" sz="2000" b="1" u="sng" dirty="0">
                <a:latin typeface="Franklin Gothic Book" panose="020B0503020102020204" pitchFamily="34" charset="0"/>
              </a:rPr>
              <a:t>WEL</a:t>
            </a:r>
            <a:r>
              <a:rPr lang="nl-NL" sz="2000" dirty="0">
                <a:latin typeface="Franklin Gothic Book" panose="020B0503020102020204" pitchFamily="34" charset="0"/>
              </a:rPr>
              <a:t>: plastic flessen en doppen </a:t>
            </a:r>
            <a:r>
              <a:rPr lang="nl-NL" sz="2000" u="sng" dirty="0">
                <a:latin typeface="Franklin Gothic Book" panose="020B0503020102020204" pitchFamily="34" charset="0"/>
              </a:rPr>
              <a:t>zonder</a:t>
            </a:r>
            <a:r>
              <a:rPr lang="nl-NL" sz="2000" dirty="0">
                <a:latin typeface="Franklin Gothic Book" panose="020B0503020102020204" pitchFamily="34" charset="0"/>
              </a:rPr>
              <a:t> statiegeld; plastic verpakkingen van koek, snoep en chips; boterhamzakjes; plastic verpakkingen van broodbeleg; groente-, fruit- en saladebakjes; kleine en grote </a:t>
            </a:r>
            <a:r>
              <a:rPr lang="nl-NL" sz="2000" dirty="0">
                <a:solidFill>
                  <a:srgbClr val="3F742F"/>
                </a:solidFill>
                <a:latin typeface="Franklin Gothic Book" panose="020B0503020102020204" pitchFamily="34" charset="0"/>
              </a:rPr>
              <a:t>drankenkartons</a:t>
            </a:r>
            <a:r>
              <a:rPr lang="nl-NL" sz="2000" dirty="0">
                <a:latin typeface="Franklin Gothic Book" panose="020B0503020102020204" pitchFamily="34" charset="0"/>
              </a:rPr>
              <a:t> </a:t>
            </a:r>
            <a:r>
              <a:rPr lang="nl-NL" sz="2000" u="sng" dirty="0">
                <a:latin typeface="Franklin Gothic Book" panose="020B0503020102020204" pitchFamily="34" charset="0"/>
              </a:rPr>
              <a:t>zonder rietje</a:t>
            </a:r>
            <a:r>
              <a:rPr lang="nl-NL" sz="2000" dirty="0">
                <a:latin typeface="Franklin Gothic Book" panose="020B0503020102020204" pitchFamily="34" charset="0"/>
              </a:rPr>
              <a:t>; plastic koffiebekers; folie van tijdschriften en boeken; plastic verpakkingsmateriaal van geleverde schoolmaterialen; lege </a:t>
            </a:r>
            <a:r>
              <a:rPr lang="nl-NL" sz="2000" dirty="0" err="1">
                <a:latin typeface="Franklin Gothic Book" panose="020B0503020102020204" pitchFamily="34" charset="0"/>
              </a:rPr>
              <a:t>kauwgomstrips</a:t>
            </a:r>
            <a:r>
              <a:rPr lang="nl-NL" sz="2000" dirty="0">
                <a:latin typeface="Franklin Gothic Book" panose="020B0503020102020204" pitchFamily="34" charset="0"/>
              </a:rPr>
              <a:t>.</a:t>
            </a:r>
          </a:p>
          <a:p>
            <a:pPr>
              <a:lnSpc>
                <a:spcPct val="150000"/>
              </a:lnSpc>
            </a:pPr>
            <a:r>
              <a:rPr lang="nl-NL" sz="2000" dirty="0">
                <a:solidFill>
                  <a:srgbClr val="FF0000"/>
                </a:solidFill>
                <a:latin typeface="Franklin Gothic Book" panose="020B0503020102020204" pitchFamily="34" charset="0"/>
              </a:rPr>
              <a:t>LET OP: lege plastic verpakkingen en drankenkartons moeten schud-, schraap-, en </a:t>
            </a:r>
            <a:r>
              <a:rPr lang="nl-NL" sz="2000" dirty="0" err="1">
                <a:solidFill>
                  <a:srgbClr val="FF0000"/>
                </a:solidFill>
                <a:latin typeface="Franklin Gothic Book" panose="020B0503020102020204" pitchFamily="34" charset="0"/>
              </a:rPr>
              <a:t>schenkleeg</a:t>
            </a:r>
            <a:r>
              <a:rPr lang="nl-NL" sz="2000" dirty="0">
                <a:solidFill>
                  <a:srgbClr val="FF0000"/>
                </a:solidFill>
                <a:latin typeface="Franklin Gothic Book" panose="020B0503020102020204" pitchFamily="34" charset="0"/>
              </a:rPr>
              <a:t> zijn!</a:t>
            </a:r>
          </a:p>
        </p:txBody>
      </p:sp>
      <p:pic>
        <p:nvPicPr>
          <p:cNvPr id="6" name="Afbeelding 5">
            <a:extLst>
              <a:ext uri="{FF2B5EF4-FFF2-40B4-BE49-F238E27FC236}">
                <a16:creationId xmlns:a16="http://schemas.microsoft.com/office/drawing/2014/main" id="{CAA205E6-E8E8-3352-3A5D-C25AD25956A5}"/>
              </a:ext>
            </a:extLst>
          </p:cNvPr>
          <p:cNvPicPr>
            <a:picLocks noChangeAspect="1"/>
          </p:cNvPicPr>
          <p:nvPr/>
        </p:nvPicPr>
        <p:blipFill rotWithShape="1">
          <a:blip r:embed="rId2">
            <a:extLst>
              <a:ext uri="{28A0092B-C50C-407E-A947-70E740481C1C}">
                <a14:useLocalDpi xmlns:a14="http://schemas.microsoft.com/office/drawing/2010/main" val="0"/>
              </a:ext>
            </a:extLst>
          </a:blip>
          <a:srcRect r="10840" b="7394"/>
          <a:stretch/>
        </p:blipFill>
        <p:spPr>
          <a:xfrm>
            <a:off x="639132" y="2973809"/>
            <a:ext cx="2960868" cy="3683023"/>
          </a:xfrm>
          <a:prstGeom prst="rect">
            <a:avLst/>
          </a:prstGeom>
        </p:spPr>
      </p:pic>
    </p:spTree>
    <p:extLst>
      <p:ext uri="{BB962C8B-B14F-4D97-AF65-F5344CB8AC3E}">
        <p14:creationId xmlns:p14="http://schemas.microsoft.com/office/powerpoint/2010/main" val="371994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61C11332-DE8B-6AEB-1E50-6664BD7C735D}"/>
              </a:ext>
            </a:extLst>
          </p:cNvPr>
          <p:cNvSpPr txBox="1">
            <a:spLocks/>
          </p:cNvSpPr>
          <p:nvPr/>
        </p:nvSpPr>
        <p:spPr>
          <a:xfrm>
            <a:off x="3959999" y="576000"/>
            <a:ext cx="7346176" cy="50400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PD-afval is </a:t>
            </a:r>
            <a:r>
              <a:rPr lang="nl-NL" sz="2000" b="1" u="sng" dirty="0">
                <a:latin typeface="Franklin Gothic Book" panose="020B0503020102020204" pitchFamily="34" charset="0"/>
              </a:rPr>
              <a:t>NIET</a:t>
            </a:r>
            <a:r>
              <a:rPr lang="nl-NL" sz="2000" dirty="0">
                <a:latin typeface="Franklin Gothic Book" panose="020B0503020102020204" pitchFamily="34" charset="0"/>
              </a:rPr>
              <a:t>: (hard) plastic dat geen verpakking is; </a:t>
            </a:r>
            <a:br>
              <a:rPr lang="nl-NL" sz="2000" dirty="0">
                <a:latin typeface="Franklin Gothic Book" panose="020B0503020102020204" pitchFamily="34" charset="0"/>
              </a:rPr>
            </a:br>
            <a:r>
              <a:rPr lang="nl-NL" sz="2000" dirty="0">
                <a:latin typeface="Franklin Gothic Book" panose="020B0503020102020204" pitchFamily="34" charset="0"/>
              </a:rPr>
              <a:t>plastic flessen </a:t>
            </a:r>
            <a:r>
              <a:rPr lang="nl-NL" sz="2000" b="1" dirty="0">
                <a:latin typeface="Franklin Gothic Book" panose="020B0503020102020204" pitchFamily="34" charset="0"/>
              </a:rPr>
              <a:t>met</a:t>
            </a:r>
            <a:r>
              <a:rPr lang="nl-NL" sz="2000" dirty="0">
                <a:latin typeface="Franklin Gothic Book" panose="020B0503020102020204" pitchFamily="34" charset="0"/>
              </a:rPr>
              <a:t> statiegeld; glazen flessen en potten; blikjes; aluminiumfolie; papieren rietjes; papieren koffiebekers; restanten van knutselmateriaal.</a:t>
            </a:r>
            <a:endParaRPr lang="nl-NL" sz="2000" dirty="0">
              <a:solidFill>
                <a:srgbClr val="FF0000"/>
              </a:solidFill>
              <a:latin typeface="Franklin Gothic Book" panose="020B0503020102020204" pitchFamily="34" charset="0"/>
            </a:endParaRPr>
          </a:p>
          <a:p>
            <a:pPr>
              <a:lnSpc>
                <a:spcPct val="150000"/>
              </a:lnSpc>
            </a:pPr>
            <a:r>
              <a:rPr lang="nl-NL" sz="2000" dirty="0">
                <a:latin typeface="Franklin Gothic Book" panose="020B0503020102020204" pitchFamily="34" charset="0"/>
              </a:rPr>
              <a:t>Bij twijfel, check de afvalwijzer: </a:t>
            </a:r>
            <a:r>
              <a:rPr lang="nl-NL" sz="2000" u="sng" dirty="0">
                <a:solidFill>
                  <a:srgbClr val="3F742F"/>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afvalgoedgeregeld.nl/afvalwijzer</a:t>
            </a:r>
            <a:endParaRPr lang="nl-NL" sz="2000" u="sng" dirty="0">
              <a:solidFill>
                <a:srgbClr val="3F742F"/>
              </a:solidFill>
              <a:latin typeface="Franklin Gothic Book" panose="020B0503020102020204" pitchFamily="34" charset="0"/>
            </a:endParaRPr>
          </a:p>
        </p:txBody>
      </p:sp>
      <p:sp>
        <p:nvSpPr>
          <p:cNvPr id="3" name="Titel 1">
            <a:extLst>
              <a:ext uri="{FF2B5EF4-FFF2-40B4-BE49-F238E27FC236}">
                <a16:creationId xmlns:a16="http://schemas.microsoft.com/office/drawing/2014/main" id="{D4A583A2-8E00-B858-0B4F-07237A6C2840}"/>
              </a:ext>
            </a:extLst>
          </p:cNvPr>
          <p:cNvSpPr txBox="1">
            <a:spLocks/>
          </p:cNvSpPr>
          <p:nvPr/>
        </p:nvSpPr>
        <p:spPr>
          <a:xfrm>
            <a:off x="360000" y="648000"/>
            <a:ext cx="2880000" cy="3600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Welk afval hoort </a:t>
            </a:r>
            <a:r>
              <a:rPr lang="nl-NL" sz="3600" b="1" u="sng" dirty="0">
                <a:solidFill>
                  <a:schemeClr val="bg1"/>
                </a:solidFill>
                <a:latin typeface="Franklin Gothic Medium" panose="020B0603020102020204" pitchFamily="34" charset="0"/>
              </a:rPr>
              <a:t>niet</a:t>
            </a:r>
            <a:r>
              <a:rPr lang="nl-NL" sz="3600" dirty="0">
                <a:solidFill>
                  <a:schemeClr val="bg1"/>
                </a:solidFill>
                <a:latin typeface="Franklin Gothic Medium" panose="020B0603020102020204" pitchFamily="34" charset="0"/>
              </a:rPr>
              <a:t> in de PD-bak</a:t>
            </a:r>
          </a:p>
        </p:txBody>
      </p:sp>
    </p:spTree>
    <p:extLst>
      <p:ext uri="{BB962C8B-B14F-4D97-AF65-F5344CB8AC3E}">
        <p14:creationId xmlns:p14="http://schemas.microsoft.com/office/powerpoint/2010/main" val="2439278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B3844F-E486-7F28-1C8D-C53B3AA3ECF1}"/>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Wanneer starten we met inzamelen</a:t>
            </a:r>
          </a:p>
        </p:txBody>
      </p:sp>
      <p:sp>
        <p:nvSpPr>
          <p:cNvPr id="3" name="Tijdelijke aanduiding voor inhoud 2">
            <a:extLst>
              <a:ext uri="{FF2B5EF4-FFF2-40B4-BE49-F238E27FC236}">
                <a16:creationId xmlns:a16="http://schemas.microsoft.com/office/drawing/2014/main" id="{F2EBC736-A439-7BF9-B693-9E65EBFA82B6}"/>
              </a:ext>
            </a:extLst>
          </p:cNvPr>
          <p:cNvSpPr txBox="1">
            <a:spLocks/>
          </p:cNvSpPr>
          <p:nvPr/>
        </p:nvSpPr>
        <p:spPr>
          <a:xfrm>
            <a:off x="3960000" y="576000"/>
            <a:ext cx="7308075"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We starten vanaf </a:t>
            </a:r>
            <a:r>
              <a:rPr lang="nl-NL" sz="2000" dirty="0">
                <a:highlight>
                  <a:srgbClr val="FFFF00"/>
                </a:highlight>
                <a:latin typeface="Franklin Gothic Book" panose="020B0503020102020204" pitchFamily="34" charset="0"/>
              </a:rPr>
              <a:t>&lt;datum&gt;</a:t>
            </a:r>
            <a:r>
              <a:rPr lang="nl-NL" sz="2000" dirty="0">
                <a:latin typeface="Franklin Gothic Book" panose="020B0503020102020204" pitchFamily="34" charset="0"/>
              </a:rPr>
              <a:t> met de inzameling;</a:t>
            </a:r>
          </a:p>
          <a:p>
            <a:pPr>
              <a:lnSpc>
                <a:spcPct val="150000"/>
              </a:lnSpc>
            </a:pPr>
            <a:r>
              <a:rPr lang="nl-NL" sz="2000" dirty="0">
                <a:latin typeface="Franklin Gothic Book" panose="020B0503020102020204" pitchFamily="34" charset="0"/>
              </a:rPr>
              <a:t>Boven elke PD-bak hangt een instructieposter met wat wel en niet bij het PD-afval hoort;</a:t>
            </a:r>
          </a:p>
          <a:p>
            <a:pPr>
              <a:lnSpc>
                <a:spcPct val="150000"/>
              </a:lnSpc>
            </a:pPr>
            <a:r>
              <a:rPr lang="nl-NL" sz="2000" dirty="0">
                <a:latin typeface="Franklin Gothic Book" panose="020B0503020102020204" pitchFamily="34" charset="0"/>
              </a:rPr>
              <a:t>Op elke PD-bak staat de speciale PD-afvalsticker;</a:t>
            </a:r>
          </a:p>
          <a:p>
            <a:pPr>
              <a:lnSpc>
                <a:spcPct val="150000"/>
              </a:lnSpc>
            </a:pPr>
            <a:r>
              <a:rPr lang="nl-NL" sz="2000" dirty="0">
                <a:latin typeface="Franklin Gothic Book" panose="020B0503020102020204" pitchFamily="34" charset="0"/>
              </a:rPr>
              <a:t>Alle leerlingen en medewerkers ontvangen vooraf een informatiemail met uitleg;</a:t>
            </a:r>
          </a:p>
          <a:p>
            <a:pPr>
              <a:lnSpc>
                <a:spcPct val="150000"/>
              </a:lnSpc>
            </a:pPr>
            <a:r>
              <a:rPr lang="nl-NL" sz="2000" dirty="0">
                <a:latin typeface="Franklin Gothic Book" panose="020B0503020102020204" pitchFamily="34" charset="0"/>
              </a:rPr>
              <a:t>In </a:t>
            </a:r>
            <a:r>
              <a:rPr lang="nl-NL" sz="2000" dirty="0">
                <a:highlight>
                  <a:srgbClr val="FFFF00"/>
                </a:highlight>
                <a:latin typeface="Franklin Gothic Book" panose="020B0503020102020204" pitchFamily="34" charset="0"/>
              </a:rPr>
              <a:t>&lt;periode/maand&gt;</a:t>
            </a:r>
            <a:r>
              <a:rPr lang="nl-NL" sz="2000" dirty="0">
                <a:latin typeface="Franklin Gothic Book" panose="020B0503020102020204" pitchFamily="34" charset="0"/>
              </a:rPr>
              <a:t> geven mentoren extra uitleg over het scheiden van PD-afval.</a:t>
            </a:r>
          </a:p>
          <a:p>
            <a:pPr>
              <a:lnSpc>
                <a:spcPct val="150000"/>
              </a:lnSpc>
            </a:pPr>
            <a:endParaRPr lang="nl-NL" sz="2000" dirty="0">
              <a:latin typeface="Franklin Gothic Book" panose="020B0503020102020204" pitchFamily="34" charset="0"/>
            </a:endParaRPr>
          </a:p>
        </p:txBody>
      </p:sp>
    </p:spTree>
    <p:extLst>
      <p:ext uri="{BB962C8B-B14F-4D97-AF65-F5344CB8AC3E}">
        <p14:creationId xmlns:p14="http://schemas.microsoft.com/office/powerpoint/2010/main" val="4127746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1A5D30B2-128E-63B2-F9FB-F6FB55FCDAB6}"/>
              </a:ext>
            </a:extLst>
          </p:cNvPr>
          <p:cNvSpPr txBox="1">
            <a:spLocks/>
          </p:cNvSpPr>
          <p:nvPr/>
        </p:nvSpPr>
        <p:spPr>
          <a:xfrm>
            <a:off x="3960000" y="576000"/>
            <a:ext cx="7740000" cy="563317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Het is belangrijk om aan te sluiten bij gewoontegedrag;</a:t>
            </a:r>
          </a:p>
          <a:p>
            <a:pPr>
              <a:lnSpc>
                <a:spcPct val="150000"/>
              </a:lnSpc>
            </a:pPr>
            <a:r>
              <a:rPr lang="nl-NL" sz="2000" dirty="0">
                <a:latin typeface="Franklin Gothic Book" panose="020B0503020102020204" pitchFamily="34" charset="0"/>
              </a:rPr>
              <a:t>De PD-bakken worden geplaatst: </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kantine</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docentenkamer</a:t>
            </a:r>
          </a:p>
          <a:p>
            <a:pPr lvl="1">
              <a:lnSpc>
                <a:spcPct val="150000"/>
              </a:lnSpc>
              <a:buFont typeface="Courier New" panose="02070309020205020404" pitchFamily="49" charset="0"/>
              <a:buChar char="o"/>
            </a:pPr>
            <a:r>
              <a:rPr lang="nl-NL" sz="2000" dirty="0">
                <a:latin typeface="Franklin Gothic Book" panose="020B0503020102020204" pitchFamily="34" charset="0"/>
              </a:rPr>
              <a:t>In de keuken </a:t>
            </a:r>
          </a:p>
          <a:p>
            <a:pPr lvl="1">
              <a:lnSpc>
                <a:spcPct val="150000"/>
              </a:lnSpc>
              <a:buFont typeface="Courier New" panose="02070309020205020404" pitchFamily="49" charset="0"/>
              <a:buChar char="o"/>
            </a:pP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Boven elke PD-bak hangt een instructieposter en op elke PD-bak staat een PD-afvalsticker;</a:t>
            </a:r>
          </a:p>
          <a:p>
            <a:pPr>
              <a:lnSpc>
                <a:spcPct val="150000"/>
              </a:lnSpc>
            </a:pPr>
            <a:r>
              <a:rPr lang="nl-NL" sz="2000" dirty="0">
                <a:latin typeface="Franklin Gothic Book" panose="020B0503020102020204" pitchFamily="34" charset="0"/>
              </a:rPr>
              <a:t>De PD-bakken staan altijd op dezelfde, goed zichtbare, plek;</a:t>
            </a:r>
          </a:p>
          <a:p>
            <a:pPr>
              <a:lnSpc>
                <a:spcPct val="150000"/>
              </a:lnSpc>
            </a:pPr>
            <a:r>
              <a:rPr lang="nl-NL" sz="2000" dirty="0">
                <a:latin typeface="Franklin Gothic Book" panose="020B0503020102020204" pitchFamily="34" charset="0"/>
              </a:rPr>
              <a:t>In de PD-bak zit altijd een transparant afvalzakje.</a:t>
            </a:r>
          </a:p>
        </p:txBody>
      </p:sp>
      <p:sp>
        <p:nvSpPr>
          <p:cNvPr id="3" name="Titel 1">
            <a:extLst>
              <a:ext uri="{FF2B5EF4-FFF2-40B4-BE49-F238E27FC236}">
                <a16:creationId xmlns:a16="http://schemas.microsoft.com/office/drawing/2014/main" id="{38DA88F7-DA72-EC9F-68E6-BA5DC9A8C5E9}"/>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Waar</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worden de PD-bakken geplaatst</a:t>
            </a:r>
          </a:p>
        </p:txBody>
      </p:sp>
    </p:spTree>
    <p:extLst>
      <p:ext uri="{BB962C8B-B14F-4D97-AF65-F5344CB8AC3E}">
        <p14:creationId xmlns:p14="http://schemas.microsoft.com/office/powerpoint/2010/main" val="2982767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2">
            <a:extLst>
              <a:ext uri="{FF2B5EF4-FFF2-40B4-BE49-F238E27FC236}">
                <a16:creationId xmlns:a16="http://schemas.microsoft.com/office/drawing/2014/main" id="{8F81E055-62AB-43E6-FD1F-5F2F73753459}"/>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Wanneer de bak vol is leegt </a:t>
            </a:r>
            <a:r>
              <a:rPr lang="nl-NL" sz="2000" dirty="0">
                <a:highlight>
                  <a:srgbClr val="FFFF00"/>
                </a:highlight>
                <a:latin typeface="Franklin Gothic Book" panose="020B0503020102020204" pitchFamily="34" charset="0"/>
              </a:rPr>
              <a:t>de schoonmaak</a:t>
            </a:r>
            <a:r>
              <a:rPr lang="nl-NL" sz="2000" dirty="0">
                <a:latin typeface="Franklin Gothic Book" panose="020B0503020102020204" pitchFamily="34" charset="0"/>
              </a:rPr>
              <a:t> het PD-afval in de </a:t>
            </a:r>
            <a:r>
              <a:rPr lang="nl-NL" sz="2000" dirty="0">
                <a:highlight>
                  <a:srgbClr val="FFFF00"/>
                </a:highlight>
                <a:latin typeface="Franklin Gothic Book" panose="020B0503020102020204" pitchFamily="34" charset="0"/>
              </a:rPr>
              <a:t>oranje</a:t>
            </a:r>
            <a:r>
              <a:rPr lang="nl-NL" sz="2000" dirty="0">
                <a:latin typeface="Franklin Gothic Book" panose="020B0503020102020204" pitchFamily="34" charset="0"/>
              </a:rPr>
              <a:t> </a:t>
            </a:r>
            <a:r>
              <a:rPr lang="nl-NL" sz="2000" dirty="0" err="1">
                <a:latin typeface="Franklin Gothic Book" panose="020B0503020102020204" pitchFamily="34" charset="0"/>
              </a:rPr>
              <a:t>verzamelkliko</a:t>
            </a:r>
            <a:r>
              <a:rPr lang="nl-NL" sz="2000" dirty="0">
                <a:latin typeface="Franklin Gothic Book" panose="020B0503020102020204" pitchFamily="34" charset="0"/>
              </a:rPr>
              <a:t>;</a:t>
            </a:r>
          </a:p>
          <a:p>
            <a:pPr>
              <a:lnSpc>
                <a:spcPct val="150000"/>
              </a:lnSpc>
            </a:pPr>
            <a:r>
              <a:rPr lang="nl-NL" sz="2000" dirty="0">
                <a:latin typeface="Franklin Gothic Book" panose="020B0503020102020204" pitchFamily="34" charset="0"/>
              </a:rPr>
              <a:t>De </a:t>
            </a:r>
            <a:r>
              <a:rPr lang="nl-NL" sz="2000" dirty="0" err="1">
                <a:latin typeface="Franklin Gothic Book" panose="020B0503020102020204" pitchFamily="34" charset="0"/>
              </a:rPr>
              <a:t>verzamelkliko</a:t>
            </a:r>
            <a:r>
              <a:rPr lang="nl-NL" sz="2000" dirty="0">
                <a:latin typeface="Franklin Gothic Book" panose="020B0503020102020204" pitchFamily="34" charset="0"/>
              </a:rPr>
              <a:t> voor PD-afval staat </a:t>
            </a: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Is de PD-</a:t>
            </a:r>
            <a:r>
              <a:rPr lang="nl-NL" sz="2000" dirty="0" err="1">
                <a:latin typeface="Franklin Gothic Book" panose="020B0503020102020204" pitchFamily="34" charset="0"/>
              </a:rPr>
              <a:t>verzamelkliko</a:t>
            </a:r>
            <a:r>
              <a:rPr lang="nl-NL" sz="2000" dirty="0">
                <a:latin typeface="Franklin Gothic Book" panose="020B0503020102020204" pitchFamily="34" charset="0"/>
              </a:rPr>
              <a:t> bijna vol, doe een melding bij </a:t>
            </a:r>
            <a:r>
              <a:rPr lang="nl-NL" sz="2000" dirty="0">
                <a:highlight>
                  <a:srgbClr val="FFFF00"/>
                </a:highlight>
                <a:latin typeface="Franklin Gothic Book" panose="020B0503020102020204" pitchFamily="34" charset="0"/>
              </a:rPr>
              <a:t>…</a:t>
            </a:r>
          </a:p>
          <a:p>
            <a:pPr>
              <a:lnSpc>
                <a:spcPct val="150000"/>
              </a:lnSpc>
            </a:pPr>
            <a:r>
              <a:rPr lang="nl-NL" sz="2000" dirty="0">
                <a:latin typeface="Franklin Gothic Book" panose="020B0503020102020204" pitchFamily="34" charset="0"/>
              </a:rPr>
              <a:t>Op de </a:t>
            </a:r>
            <a:r>
              <a:rPr lang="nl-NL" sz="2000" dirty="0" err="1">
                <a:latin typeface="Franklin Gothic Book" panose="020B0503020102020204" pitchFamily="34" charset="0"/>
              </a:rPr>
              <a:t>inzameldag</a:t>
            </a:r>
            <a:r>
              <a:rPr lang="nl-NL" sz="2000" dirty="0">
                <a:latin typeface="Franklin Gothic Book" panose="020B0503020102020204" pitchFamily="34" charset="0"/>
              </a:rPr>
              <a:t> zetten we/zet </a:t>
            </a:r>
            <a:r>
              <a:rPr lang="nl-NL" sz="2000" dirty="0">
                <a:highlight>
                  <a:srgbClr val="FFFF00"/>
                </a:highlight>
                <a:latin typeface="Franklin Gothic Book" panose="020B0503020102020204" pitchFamily="34" charset="0"/>
              </a:rPr>
              <a:t>...</a:t>
            </a:r>
            <a:r>
              <a:rPr lang="nl-NL" sz="2000" dirty="0">
                <a:latin typeface="Franklin Gothic Book" panose="020B0503020102020204" pitchFamily="34" charset="0"/>
              </a:rPr>
              <a:t> de volle PD-</a:t>
            </a:r>
            <a:r>
              <a:rPr lang="nl-NL" sz="2000" dirty="0" err="1">
                <a:latin typeface="Franklin Gothic Book" panose="020B0503020102020204" pitchFamily="34" charset="0"/>
              </a:rPr>
              <a:t>verzamelkliko</a:t>
            </a:r>
            <a:r>
              <a:rPr lang="nl-NL" sz="2000" dirty="0">
                <a:latin typeface="Franklin Gothic Book" panose="020B0503020102020204" pitchFamily="34" charset="0"/>
              </a:rPr>
              <a:t> vóór </a:t>
            </a:r>
            <a:r>
              <a:rPr lang="nl-NL" sz="2000" dirty="0" err="1">
                <a:highlight>
                  <a:srgbClr val="FFFF00"/>
                </a:highlight>
                <a:latin typeface="Franklin Gothic Book" panose="020B0503020102020204" pitchFamily="34" charset="0"/>
              </a:rPr>
              <a:t>xx.xx</a:t>
            </a:r>
            <a:r>
              <a:rPr lang="nl-NL" sz="2000" dirty="0">
                <a:latin typeface="Franklin Gothic Book" panose="020B0503020102020204" pitchFamily="34" charset="0"/>
              </a:rPr>
              <a:t> uur aan de weg zodat deze dezelfde dag door onze afvalinzamelaar wordt geleegd.</a:t>
            </a:r>
          </a:p>
        </p:txBody>
      </p:sp>
      <p:sp>
        <p:nvSpPr>
          <p:cNvPr id="3" name="Titel 1">
            <a:extLst>
              <a:ext uri="{FF2B5EF4-FFF2-40B4-BE49-F238E27FC236}">
                <a16:creationId xmlns:a16="http://schemas.microsoft.com/office/drawing/2014/main" id="{1243E7A0-0102-3501-4778-DEB02CB481EB}"/>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a:solidFill>
                  <a:schemeClr val="bg1"/>
                </a:solidFill>
                <a:latin typeface="Franklin Gothic Medium" panose="020B0603020102020204" pitchFamily="34" charset="0"/>
              </a:rPr>
              <a:t>Hoe werkt het ophalen van het</a:t>
            </a:r>
            <a:br>
              <a:rPr lang="nl-NL" sz="3600">
                <a:solidFill>
                  <a:schemeClr val="bg1"/>
                </a:solidFill>
                <a:latin typeface="Franklin Gothic Medium" panose="020B0603020102020204" pitchFamily="34" charset="0"/>
              </a:rPr>
            </a:br>
            <a:r>
              <a:rPr lang="nl-NL" sz="3600">
                <a:solidFill>
                  <a:schemeClr val="bg1"/>
                </a:solidFill>
                <a:latin typeface="Franklin Gothic Medium" panose="020B0603020102020204" pitchFamily="34" charset="0"/>
              </a:rPr>
              <a:t>PD-afval</a:t>
            </a:r>
            <a:endParaRPr lang="nl-NL" sz="3600" dirty="0">
              <a:solidFill>
                <a:schemeClr val="bg1"/>
              </a:solidFill>
              <a:latin typeface="Franklin Gothic Medium" panose="020B0603020102020204" pitchFamily="34" charset="0"/>
            </a:endParaRPr>
          </a:p>
        </p:txBody>
      </p:sp>
      <p:pic>
        <p:nvPicPr>
          <p:cNvPr id="4" name="Afbeelding 3">
            <a:extLst>
              <a:ext uri="{FF2B5EF4-FFF2-40B4-BE49-F238E27FC236}">
                <a16:creationId xmlns:a16="http://schemas.microsoft.com/office/drawing/2014/main" id="{D483C24F-C713-B44F-8381-34E91B6FED4A}"/>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3344"/>
          <a:stretch/>
        </p:blipFill>
        <p:spPr>
          <a:xfrm>
            <a:off x="-1" y="5229996"/>
            <a:ext cx="5715381" cy="1508449"/>
          </a:xfrm>
          <a:prstGeom prst="rect">
            <a:avLst/>
          </a:prstGeom>
        </p:spPr>
      </p:pic>
    </p:spTree>
    <p:extLst>
      <p:ext uri="{BB962C8B-B14F-4D97-AF65-F5344CB8AC3E}">
        <p14:creationId xmlns:p14="http://schemas.microsoft.com/office/powerpoint/2010/main" val="1810329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1DD782-5913-F075-823F-3A662E295617}"/>
              </a:ext>
            </a:extLst>
          </p:cNvPr>
          <p:cNvSpPr txBox="1">
            <a:spLocks/>
          </p:cNvSpPr>
          <p:nvPr/>
        </p:nvSpPr>
        <p:spPr>
          <a:xfrm>
            <a:off x="360000" y="648000"/>
            <a:ext cx="2880000" cy="3600000"/>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nl-NL" sz="3600" dirty="0">
                <a:solidFill>
                  <a:schemeClr val="bg1"/>
                </a:solidFill>
                <a:latin typeface="Franklin Gothic Medium" panose="020B0603020102020204" pitchFamily="34" charset="0"/>
              </a:rPr>
              <a:t>Hoe betrekken</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we collega’s en </a:t>
            </a:r>
            <a:br>
              <a:rPr lang="nl-NL" sz="3600" dirty="0">
                <a:solidFill>
                  <a:schemeClr val="bg1"/>
                </a:solidFill>
                <a:latin typeface="Franklin Gothic Medium" panose="020B0603020102020204" pitchFamily="34" charset="0"/>
              </a:rPr>
            </a:br>
            <a:r>
              <a:rPr lang="nl-NL" sz="3600" dirty="0">
                <a:solidFill>
                  <a:schemeClr val="bg1"/>
                </a:solidFill>
                <a:latin typeface="Franklin Gothic Medium" panose="020B0603020102020204" pitchFamily="34" charset="0"/>
              </a:rPr>
              <a:t>leerlingen</a:t>
            </a:r>
          </a:p>
        </p:txBody>
      </p:sp>
      <p:sp>
        <p:nvSpPr>
          <p:cNvPr id="3" name="Tijdelijke aanduiding voor inhoud 2">
            <a:extLst>
              <a:ext uri="{FF2B5EF4-FFF2-40B4-BE49-F238E27FC236}">
                <a16:creationId xmlns:a16="http://schemas.microsoft.com/office/drawing/2014/main" id="{A4405A1E-A5D6-CBBC-5F14-D14DD1718C8B}"/>
              </a:ext>
            </a:extLst>
          </p:cNvPr>
          <p:cNvSpPr txBox="1">
            <a:spLocks/>
          </p:cNvSpPr>
          <p:nvPr/>
        </p:nvSpPr>
        <p:spPr>
          <a:xfrm>
            <a:off x="3960000" y="576000"/>
            <a:ext cx="7740000" cy="50400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nl-NL" sz="2000" dirty="0">
                <a:latin typeface="Franklin Gothic Book" panose="020B0503020102020204" pitchFamily="34" charset="0"/>
              </a:rPr>
              <a:t>Bij elke PD-bak hangt een instructieposter;</a:t>
            </a:r>
          </a:p>
          <a:p>
            <a:pPr>
              <a:lnSpc>
                <a:spcPct val="150000"/>
              </a:lnSpc>
            </a:pPr>
            <a:r>
              <a:rPr lang="nl-NL" sz="2000" dirty="0">
                <a:latin typeface="Franklin Gothic Book" panose="020B0503020102020204" pitchFamily="34" charset="0"/>
              </a:rPr>
              <a:t>De PD-bakken zijn herkenbaar aan de stickers voor PD-afval;</a:t>
            </a:r>
          </a:p>
          <a:p>
            <a:pPr>
              <a:lnSpc>
                <a:spcPct val="150000"/>
              </a:lnSpc>
            </a:pPr>
            <a:r>
              <a:rPr lang="nl-NL" sz="2000" dirty="0">
                <a:latin typeface="Franklin Gothic Book" panose="020B0503020102020204" pitchFamily="34" charset="0"/>
              </a:rPr>
              <a:t>Via de mail informeren we op </a:t>
            </a:r>
            <a:r>
              <a:rPr lang="nl-NL" sz="2000" dirty="0">
                <a:highlight>
                  <a:srgbClr val="FFFF00"/>
                </a:highlight>
                <a:latin typeface="Franklin Gothic Book" panose="020B0503020102020204" pitchFamily="34" charset="0"/>
              </a:rPr>
              <a:t>&lt;datum&gt;</a:t>
            </a:r>
            <a:r>
              <a:rPr lang="nl-NL" sz="2000" dirty="0">
                <a:latin typeface="Franklin Gothic Book" panose="020B0503020102020204" pitchFamily="34" charset="0"/>
              </a:rPr>
              <a:t> alle collega’s en leerlingen over de start van de inzameling;</a:t>
            </a:r>
          </a:p>
          <a:p>
            <a:pPr>
              <a:lnSpc>
                <a:spcPct val="150000"/>
              </a:lnSpc>
            </a:pPr>
            <a:r>
              <a:rPr lang="nl-NL" sz="2000" dirty="0">
                <a:latin typeface="Franklin Gothic Book" panose="020B0503020102020204" pitchFamily="34" charset="0"/>
              </a:rPr>
              <a:t>De mentoren bespreken in hun klas de inzameling van PD-afval.</a:t>
            </a:r>
          </a:p>
        </p:txBody>
      </p:sp>
    </p:spTree>
    <p:extLst>
      <p:ext uri="{BB962C8B-B14F-4D97-AF65-F5344CB8AC3E}">
        <p14:creationId xmlns:p14="http://schemas.microsoft.com/office/powerpoint/2010/main" val="1240262356"/>
      </p:ext>
    </p:extLst>
  </p:cSld>
  <p:clrMapOvr>
    <a:masterClrMapping/>
  </p:clrMapOvr>
</p:sld>
</file>

<file path=ppt/theme/theme1.xml><?xml version="1.0" encoding="utf-8"?>
<a:theme xmlns:a="http://schemas.openxmlformats.org/drawingml/2006/main" name="Kantoorthema">
  <a:themeElements>
    <a:clrScheme name="AGG">
      <a:dk1>
        <a:srgbClr val="3F742F"/>
      </a:dk1>
      <a:lt1>
        <a:srgbClr val="FFFFFF"/>
      </a:lt1>
      <a:dk2>
        <a:srgbClr val="44546A"/>
      </a:dk2>
      <a:lt2>
        <a:srgbClr val="E7E6E6"/>
      </a:lt2>
      <a:accent1>
        <a:srgbClr val="3F742F"/>
      </a:accent1>
      <a:accent2>
        <a:srgbClr val="71AD22"/>
      </a:accent2>
      <a:accent3>
        <a:srgbClr val="36AFCE"/>
      </a:accent3>
      <a:accent4>
        <a:srgbClr val="1D6FA9"/>
      </a:accent4>
      <a:accent5>
        <a:srgbClr val="B74919"/>
      </a:accent5>
      <a:accent6>
        <a:srgbClr val="F19D19"/>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943b2c3-173d-4493-ace4-6b81cc855dad">
      <Terms xmlns="http://schemas.microsoft.com/office/infopath/2007/PartnerControls"/>
    </lcf76f155ced4ddcb4097134ff3c332f>
    <TaxCatchAll xmlns="73ef79e4-2a7f-4b5a-8101-d9f349fe576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7408011EDF2E4FB9AB275143DB90E0" ma:contentTypeVersion="13" ma:contentTypeDescription="Create a new document." ma:contentTypeScope="" ma:versionID="6547efa9a4ef797e80ab899e91873a6e">
  <xsd:schema xmlns:xsd="http://www.w3.org/2001/XMLSchema" xmlns:xs="http://www.w3.org/2001/XMLSchema" xmlns:p="http://schemas.microsoft.com/office/2006/metadata/properties" xmlns:ns2="4943b2c3-173d-4493-ace4-6b81cc855dad" xmlns:ns3="73ef79e4-2a7f-4b5a-8101-d9f349fe5766" targetNamespace="http://schemas.microsoft.com/office/2006/metadata/properties" ma:root="true" ma:fieldsID="1b2545ad0a2ff9fd48fd88b596ac83ce" ns2:_="" ns3:_="">
    <xsd:import namespace="4943b2c3-173d-4493-ace4-6b81cc855dad"/>
    <xsd:import namespace="73ef79e4-2a7f-4b5a-8101-d9f349fe576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43b2c3-173d-4493-ace4-6b81cc855d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fc012c21-bc44-4429-8737-bb4b8c948d76"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3ef79e4-2a7f-4b5a-8101-d9f349fe576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ebd857e-7efd-4337-ad4f-aa25cd8dbc21}" ma:internalName="TaxCatchAll" ma:showField="CatchAllData" ma:web="73ef79e4-2a7f-4b5a-8101-d9f349fe5766">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9C646B-F2F2-4384-8D7A-082BA22F8ACF}">
  <ds:schemaRefs>
    <ds:schemaRef ds:uri="http://schemas.microsoft.com/sharepoint/v3/contenttype/forms"/>
  </ds:schemaRefs>
</ds:datastoreItem>
</file>

<file path=customXml/itemProps2.xml><?xml version="1.0" encoding="utf-8"?>
<ds:datastoreItem xmlns:ds="http://schemas.openxmlformats.org/officeDocument/2006/customXml" ds:itemID="{517A6F07-4A4B-4C02-BF9A-9F260658AAF8}">
  <ds:schemaRefs>
    <ds:schemaRef ds:uri="16fe547f-eec1-4793-a1b6-34d56b9fc957"/>
    <ds:schemaRef ds:uri="http://purl.org/dc/term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40fcaa1a-ac74-410f-95bc-20bbab667105"/>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82A16E4C-86B5-4706-AC42-584E4F78A681}"/>
</file>

<file path=docProps/app.xml><?xml version="1.0" encoding="utf-8"?>
<Properties xmlns="http://schemas.openxmlformats.org/officeDocument/2006/extended-properties" xmlns:vt="http://schemas.openxmlformats.org/officeDocument/2006/docPropsVTypes">
  <Template>Office Theme</Template>
  <TotalTime>766</TotalTime>
  <Words>648</Words>
  <Application>Microsoft Office PowerPoint</Application>
  <PresentationFormat>Breedbeeld</PresentationFormat>
  <Paragraphs>58</Paragraphs>
  <Slides>11</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Arial</vt:lpstr>
      <vt:lpstr>Calibri</vt:lpstr>
      <vt:lpstr>Calibri Light</vt:lpstr>
      <vt:lpstr>Courier New</vt:lpstr>
      <vt:lpstr>Franklin Gothic Book</vt:lpstr>
      <vt:lpstr>Franklin Gothic Medium</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Wat is  Afval Goed Geregeld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Afval Goed Geregeld</dc:title>
  <dc:creator>Frederiek de Vries Robbé</dc:creator>
  <cp:lastModifiedBy>Frederiek de Vries Robbé</cp:lastModifiedBy>
  <cp:revision>24</cp:revision>
  <dcterms:created xsi:type="dcterms:W3CDTF">2022-11-15T09:55:35Z</dcterms:created>
  <dcterms:modified xsi:type="dcterms:W3CDTF">2023-11-28T18:15:02Z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0x0101009105A551F241AA4A9F7D46C269B25B30</vt:lpwstr>
  </property>
</Properties>
</file>