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1EE5E-97E3-47EC-A34E-886E1F87FDEF}" v="14" dt="2022-12-05T09:58:49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373916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65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7B2D5942-AF66-C41B-8EEC-EE16C95F6E79}"/>
              </a:ext>
            </a:extLst>
          </p:cNvPr>
          <p:cNvSpPr txBox="1">
            <a:spLocks/>
          </p:cNvSpPr>
          <p:nvPr/>
        </p:nvSpPr>
        <p:spPr>
          <a:xfrm>
            <a:off x="744702" y="2201266"/>
            <a:ext cx="8350530" cy="24231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drankenkartons</a:t>
            </a:r>
          </a:p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(PD-afval)</a:t>
            </a:r>
          </a:p>
        </p:txBody>
      </p:sp>
    </p:spTree>
    <p:extLst>
      <p:ext uri="{BB962C8B-B14F-4D97-AF65-F5344CB8AC3E}">
        <p14:creationId xmlns:p14="http://schemas.microsoft.com/office/powerpoint/2010/main" val="1021079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88F7C-D867-BA24-29CC-5ADB2FD5145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toolkit onderdelen zijn beschikbaar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E97C7B-0694-69A5-3CF9-36D07893DE82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Instructieposter om op te hangen;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Stickers voor de PD-bak;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Digitale werkwijzer;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Voorbeeldteksten voor berichtgeving medewerkers;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Afvalwijzer op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096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F1C26-A9CE-F2CC-884D-5F3264D00F79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Wat is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267042-FD22-9173-19FD-C07B673C691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4777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Afval Goed Geregeld is een initiatief van Stichting Afvalfonds Verpakkingen en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Nedvang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Met Afval Goed Geregeld wil het Afvalfonds stimuleren dat we in Nederland nog meer gaan recyclen, ook bij bedrijven.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Afval Goed Geregeld zorgt voor de afstemming met de afvalinzamelaars door heel Nederland.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het PD-afval wordt aangeboden volgens de inzamelvoorwaarden is inzameling kosteloos voor bedrijven. Het Afvalfonds Verpakkingen betaalt voor de inzameling en recycling.</a:t>
            </a:r>
          </a:p>
        </p:txBody>
      </p:sp>
    </p:spTree>
    <p:extLst>
      <p:ext uri="{BB962C8B-B14F-4D97-AF65-F5344CB8AC3E}">
        <p14:creationId xmlns:p14="http://schemas.microsoft.com/office/powerpoint/2010/main" val="19356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2A144-6DFA-9666-7487-1898489A054C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PD-afval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91110A-B66B-5C48-1DA6-D7C5403E6B8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2611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Waarom doen we mee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 afval hoort wel en niet bij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starten we met inzamelen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 worden de PD-bakken geplaatst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werkt het ophalen van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betrekken we collega’s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Welke </a:t>
            </a:r>
            <a:r>
              <a:rPr lang="nl-NL" sz="2000" dirty="0" err="1">
                <a:latin typeface="Franklin Gothic Book" panose="020B0503020102020204" pitchFamily="34" charset="0"/>
              </a:rPr>
              <a:t>toolkit</a:t>
            </a:r>
            <a:r>
              <a:rPr lang="nl-NL" sz="2000" dirty="0">
                <a:latin typeface="Franklin Gothic Book" panose="020B0503020102020204" pitchFamily="34" charset="0"/>
              </a:rPr>
              <a:t> onderdelen zijn beschikbaar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Wat is Afval Goed Geregeld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861394E-CE47-8114-9372-EB11E3A4B2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94645-47D2-EE00-F575-59A29404DBA2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Waarom doet ons bedrijf mee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5A98F-878E-61D5-29AD-AD5F088527C0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403147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We vinden het belangrijk om onze medewerkers bewust te maken van onze leefomgeving, het milieu en het dreigende tekort aan grondstoffen.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Door lege plastic verpakkingen en drankenkartons </a:t>
            </a:r>
            <a:r>
              <a:rPr lang="nl-NL" sz="2000" dirty="0">
                <a:solidFill>
                  <a:srgbClr val="3F742F"/>
                </a:solidFill>
              </a:rPr>
              <a:t>(PD-afval)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te scheiden helpen we afval te veranderen in grondstof. Dit betekent dat er minder nieuwe grondstoffen nodig zijn.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Medewerkers leren door PD-afval apart in te zamelen indirect wat de waarde is van afval. Ook worden ze gestimuleerd om minder verpakkingen te gebruiken. Hergebruik wordt steeds meer de norm.</a:t>
            </a:r>
          </a:p>
        </p:txBody>
      </p:sp>
    </p:spTree>
    <p:extLst>
      <p:ext uri="{BB962C8B-B14F-4D97-AF65-F5344CB8AC3E}">
        <p14:creationId xmlns:p14="http://schemas.microsoft.com/office/powerpoint/2010/main" val="131988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3F3FE970-F950-8DD9-1FEC-E39741D9C17B}"/>
              </a:ext>
            </a:extLst>
          </p:cNvPr>
          <p:cNvSpPr txBox="1">
            <a:spLocks/>
          </p:cNvSpPr>
          <p:nvPr/>
        </p:nvSpPr>
        <p:spPr>
          <a:xfrm>
            <a:off x="3966450" y="576000"/>
            <a:ext cx="7441356" cy="546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WEL</a:t>
            </a:r>
            <a:r>
              <a:rPr lang="nl-NL" sz="2000" dirty="0">
                <a:latin typeface="Franklin Gothic Book" panose="020B0503020102020204" pitchFamily="34" charset="0"/>
              </a:rPr>
              <a:t>: plastic flessen en doppen </a:t>
            </a:r>
            <a:r>
              <a:rPr lang="nl-NL" sz="2000" u="sng" dirty="0">
                <a:latin typeface="Franklin Gothic Book" panose="020B0503020102020204" pitchFamily="34" charset="0"/>
              </a:rPr>
              <a:t>zonder</a:t>
            </a:r>
            <a:r>
              <a:rPr lang="nl-NL" sz="2000" dirty="0">
                <a:latin typeface="Franklin Gothic Book" panose="020B0503020102020204" pitchFamily="34" charset="0"/>
              </a:rPr>
              <a:t> statiegeld; plastic verpakkingen van koek, snoep en chips; boterhamzakjes; plastic verpakkingen van broodbeleg; groente-, fruit- en saladebakjes; kleine en grote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drankenkartons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u="sng" dirty="0">
                <a:latin typeface="Franklin Gothic Book" panose="020B0503020102020204" pitchFamily="34" charset="0"/>
              </a:rPr>
              <a:t>zonder rietje</a:t>
            </a:r>
            <a:r>
              <a:rPr lang="nl-NL" sz="2000" dirty="0">
                <a:latin typeface="Franklin Gothic Book" panose="020B0503020102020204" pitchFamily="34" charset="0"/>
              </a:rPr>
              <a:t>; plastic koffiebekers; folie van tijdschriften en boeken; plastic verpakkingsmateriaal van geleverde materialen; lege </a:t>
            </a:r>
            <a:r>
              <a:rPr lang="nl-NL" sz="2000" dirty="0" err="1">
                <a:latin typeface="Franklin Gothic Book" panose="020B0503020102020204" pitchFamily="34" charset="0"/>
              </a:rPr>
              <a:t>kauwgomstrips</a:t>
            </a:r>
            <a:r>
              <a:rPr lang="nl-NL" sz="2000" dirty="0">
                <a:latin typeface="Franklin Gothic Book" panose="020B05030201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LET OP: lege plastic verpakkingen en drankenkartons moeten schud-, schraap-, en </a:t>
            </a:r>
            <a:r>
              <a:rPr lang="nl-NL" sz="20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schenkleeg</a:t>
            </a: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 zijn!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44A2C87-BF57-F36E-A5F0-1B886BF49746}"/>
              </a:ext>
            </a:extLst>
          </p:cNvPr>
          <p:cNvSpPr txBox="1">
            <a:spLocks/>
          </p:cNvSpPr>
          <p:nvPr/>
        </p:nvSpPr>
        <p:spPr>
          <a:xfrm>
            <a:off x="360001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wel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BB3314-7024-831A-7B68-F0A6C96C7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3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0FB01507-D5BE-8785-BEBA-8613FBC66FFE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298550" cy="504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NIET</a:t>
            </a:r>
            <a:r>
              <a:rPr lang="nl-NL" sz="2000" dirty="0">
                <a:latin typeface="Franklin Gothic Book" panose="020B0503020102020204" pitchFamily="34" charset="0"/>
              </a:rPr>
              <a:t>: (hard) plastic dat geen verpakking is; </a:t>
            </a:r>
            <a:br>
              <a:rPr lang="nl-NL" sz="2000" dirty="0">
                <a:latin typeface="Franklin Gothic Book" panose="020B0503020102020204" pitchFamily="34" charset="0"/>
              </a:rPr>
            </a:br>
            <a:r>
              <a:rPr lang="nl-NL" sz="2000" dirty="0">
                <a:latin typeface="Franklin Gothic Book" panose="020B0503020102020204" pitchFamily="34" charset="0"/>
              </a:rPr>
              <a:t>plastic flessen </a:t>
            </a:r>
            <a:r>
              <a:rPr lang="nl-NL" sz="2000" b="1" dirty="0">
                <a:latin typeface="Franklin Gothic Book" panose="020B0503020102020204" pitchFamily="34" charset="0"/>
              </a:rPr>
              <a:t>met</a:t>
            </a:r>
            <a:r>
              <a:rPr lang="nl-NL" sz="2000" dirty="0">
                <a:latin typeface="Franklin Gothic Book" panose="020B0503020102020204" pitchFamily="34" charset="0"/>
              </a:rPr>
              <a:t> statiegeld; glazen flessen en potten; blikjes; aluminiumfolie; papieren rietjes; papieren koffiebekers.</a:t>
            </a:r>
            <a:endParaRPr lang="nl-NL" sz="20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twijfel, check de afvalwijzer: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endParaRPr lang="nl-NL" sz="2000" u="sng" dirty="0">
              <a:solidFill>
                <a:srgbClr val="3F742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3657DD4F-ABE6-A5DE-4502-182F491E8C6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niet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35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617B-2578-A9F7-3DFF-B903C5F29B83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Wanneer starten we met inzamelen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38E0B7-1291-820E-E5E2-FC60CDDDEDC5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 starten vanaf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maandag 2</a:t>
            </a:r>
            <a:r>
              <a:rPr lang="nl-NL" sz="2000" dirty="0">
                <a:latin typeface="Franklin Gothic Book" panose="020B0503020102020204" pitchFamily="34" charset="0"/>
              </a:rPr>
              <a:t> januari met de inzameling;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met wat wel en niet bij het PD-afval hoort;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elke PD-bak staat de speciale PD-afvalsticker;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Alle medewerkers ontvangen vooraf een informatiemail met uitleg.</a:t>
            </a:r>
          </a:p>
        </p:txBody>
      </p:sp>
    </p:spTree>
    <p:extLst>
      <p:ext uri="{BB962C8B-B14F-4D97-AF65-F5344CB8AC3E}">
        <p14:creationId xmlns:p14="http://schemas.microsoft.com/office/powerpoint/2010/main" val="74411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56804D6-25C7-FAC3-2FA3-165749F555EB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813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Het is belangrijk om aan te sluiten bij gewoontegedrag;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worden geplaatst: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  <a:endParaRPr lang="nl-NL" sz="2000" dirty="0"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en op elke PD-bak staat een PD-afvalsticker;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De PD-bakken staan altijd op dezelfde, goed zichtbare, plek met de opening naar de medewerkers toe;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 de PD-bak zit altijd een afvalzakje.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E7C1CD29-1501-D6DC-40F7-E52D2AAA19BA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Waar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worden de PD-bakken geplaatst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3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6CF82A42-246C-0C21-B55E-13EE2207C2D8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de bak vol is,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leeg je / leegt de schoonmaak</a:t>
            </a:r>
            <a:r>
              <a:rPr lang="nl-NL" sz="2000" dirty="0">
                <a:latin typeface="Franklin Gothic Book" panose="020B0503020102020204" pitchFamily="34" charset="0"/>
              </a:rPr>
              <a:t> het PD-afval in de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oranje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voor PD-afval staat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Is de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bijna vol, doe een melding bij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de </a:t>
            </a:r>
            <a:r>
              <a:rPr lang="nl-NL" sz="2000" dirty="0" err="1">
                <a:latin typeface="Franklin Gothic Book" panose="020B0503020102020204" pitchFamily="34" charset="0"/>
              </a:rPr>
              <a:t>inzameldag</a:t>
            </a:r>
            <a:r>
              <a:rPr lang="nl-NL" sz="2000" dirty="0">
                <a:latin typeface="Franklin Gothic Book" panose="020B0503020102020204" pitchFamily="34" charset="0"/>
              </a:rPr>
              <a:t> zetten we/zet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...</a:t>
            </a:r>
            <a:r>
              <a:rPr lang="nl-NL" sz="2000" dirty="0">
                <a:latin typeface="Franklin Gothic Book" panose="020B0503020102020204" pitchFamily="34" charset="0"/>
              </a:rPr>
              <a:t> de volle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vóór </a:t>
            </a:r>
            <a:r>
              <a:rPr lang="nl-NL" sz="2000" dirty="0" err="1">
                <a:highlight>
                  <a:srgbClr val="FFFF00"/>
                </a:highlight>
                <a:latin typeface="Franklin Gothic Book" panose="020B0503020102020204" pitchFamily="34" charset="0"/>
              </a:rPr>
              <a:t>xx.xx</a:t>
            </a:r>
            <a:r>
              <a:rPr lang="nl-NL" sz="2000" dirty="0">
                <a:latin typeface="Franklin Gothic Book" panose="020B0503020102020204" pitchFamily="34" charset="0"/>
              </a:rPr>
              <a:t> uur aan de weg zodat deze dezelfde dag door onze afvalinzamelaar wordt geleegd.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nl-NL" sz="2000" dirty="0">
              <a:highlight>
                <a:srgbClr val="FFFF00"/>
              </a:highlight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1E15D02-6BC3-E76D-227E-41D595461CF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Hoe werkt het ophalen van het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PD-afval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6B060C-9A5C-4C3E-B1DC-5D527C424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27C82-C3E6-4D5C-2957-6E23E7CB21C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Hoe betrekken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collega’s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244E7F-80D8-5FAE-BACB-7C230CBCC447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098525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elke PD-bak hangt een instructieposter;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zijn herkenbaar aan de stickers voor PD-afval;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Via de mail/interne communicatie/intranet informeren we op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2 januari </a:t>
            </a:r>
            <a:r>
              <a:rPr lang="nl-NL" sz="2000" dirty="0">
                <a:latin typeface="Franklin Gothic Book" panose="020B0503020102020204" pitchFamily="34" charset="0"/>
              </a:rPr>
              <a:t>alle medewerkers over de start van de inzameling.</a:t>
            </a:r>
          </a:p>
        </p:txBody>
      </p:sp>
    </p:spTree>
    <p:extLst>
      <p:ext uri="{BB962C8B-B14F-4D97-AF65-F5344CB8AC3E}">
        <p14:creationId xmlns:p14="http://schemas.microsoft.com/office/powerpoint/2010/main" val="20188473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caa1a-ac74-410f-95bc-20bbab667105">
      <Terms xmlns="http://schemas.microsoft.com/office/infopath/2007/PartnerControls"/>
    </lcf76f155ced4ddcb4097134ff3c332f>
    <TaxCatchAll xmlns="16fe547f-eec1-4793-a1b6-34d56b9fc957" xsi:nil="true"/>
    <Soort xmlns="40fcaa1a-ac74-410f-95bc-20bbab66710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95BBF60614640A6382A98A6922223" ma:contentTypeVersion="17" ma:contentTypeDescription="Een nieuw document maken." ma:contentTypeScope="" ma:versionID="3a4c36a6a3b1d64044cf8d3d77319ba2">
  <xsd:schema xmlns:xsd="http://www.w3.org/2001/XMLSchema" xmlns:xs="http://www.w3.org/2001/XMLSchema" xmlns:p="http://schemas.microsoft.com/office/2006/metadata/properties" xmlns:ns2="40fcaa1a-ac74-410f-95bc-20bbab667105" xmlns:ns3="16fe547f-eec1-4793-a1b6-34d56b9fc957" targetNamespace="http://schemas.microsoft.com/office/2006/metadata/properties" ma:root="true" ma:fieldsID="06c4dc87c36b2711ef3fb53ff9c7b75b" ns2:_="" ns3:_="">
    <xsd:import namespace="40fcaa1a-ac74-410f-95bc-20bbab667105"/>
    <xsd:import namespace="16fe547f-eec1-4793-a1b6-34d56b9fc9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Soort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caa1a-ac74-410f-95bc-20bbab667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oort" ma:index="21" nillable="true" ma:displayName="Soort" ma:format="Dropdown" ma:internalName="Soort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783c6dbd-d7b0-4fca-a2a6-200f1dabdf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e547f-eec1-4793-a1b6-34d56b9fc9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f3078a-0a21-48a6-87a3-d4756e3461c8}" ma:internalName="TaxCatchAll" ma:showField="CatchAllData" ma:web="16fe547f-eec1-4793-a1b6-34d56b9fc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7A6F07-4A4B-4C02-BF9A-9F260658AAF8}">
  <ds:schemaRefs>
    <ds:schemaRef ds:uri="http://schemas.microsoft.com/office/infopath/2007/PartnerControls"/>
    <ds:schemaRef ds:uri="http://purl.org/dc/dcmitype/"/>
    <ds:schemaRef ds:uri="16fe547f-eec1-4793-a1b6-34d56b9fc95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40fcaa1a-ac74-410f-95bc-20bbab667105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A76B71-B475-4413-A36B-8CF552180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caa1a-ac74-410f-95bc-20bbab667105"/>
    <ds:schemaRef ds:uri="16fe547f-eec1-4793-a1b6-34d56b9fc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621</Words>
  <Application>Microsoft Office PowerPoint</Application>
  <PresentationFormat>Breedbeeld</PresentationFormat>
  <Paragraphs>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Franklin Gothic Book</vt:lpstr>
      <vt:lpstr>Franklin Gothic Medium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Frederiek de Vries Robbé</cp:lastModifiedBy>
  <cp:revision>18</cp:revision>
  <dcterms:created xsi:type="dcterms:W3CDTF">2022-11-15T09:55:35Z</dcterms:created>
  <dcterms:modified xsi:type="dcterms:W3CDTF">2022-12-08T16:54:10Z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0x0101004C095BBF60614640A6382A98A6922223</vt:lpwstr>
  </property>
  <property fmtid="{D5CDD505-2E9C-101B-9397-08002B2CF9AE}" pid="3" name="MediaServiceImageTags">
    <vt:lpwstr/>
  </property>
</Properties>
</file>