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79" r:id="rId5"/>
    <p:sldId id="267" r:id="rId6"/>
    <p:sldId id="268" r:id="rId7"/>
    <p:sldId id="269" r:id="rId8"/>
    <p:sldId id="270" r:id="rId9"/>
    <p:sldId id="271" r:id="rId10"/>
    <p:sldId id="272" r:id="rId11"/>
    <p:sldId id="273" r:id="rId12"/>
    <p:sldId id="274" r:id="rId13"/>
    <p:sldId id="276" r:id="rId14"/>
    <p:sldId id="27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0FAC27E-E4A9-C57C-8D85-DF12B6FFEC34}" name="Rachèlle Kuiper" initials="RK" userId="S::rkuiper@nedvang.nl::791741b6-d1d3-45cd-b082-2ac88b8ed8f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543"/>
    <a:srgbClr val="00A600"/>
    <a:srgbClr val="CCEDFF"/>
    <a:srgbClr val="3F742F"/>
    <a:srgbClr val="72AD2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0" d="100"/>
          <a:sy n="80" d="100"/>
        </p:scale>
        <p:origin x="60" y="11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bg>
      <p:bgPr>
        <a:solidFill>
          <a:schemeClr val="bg1"/>
        </a:solidFill>
        <a:effectLst/>
      </p:bgPr>
    </p:bg>
    <p:spTree>
      <p:nvGrpSpPr>
        <p:cNvPr id="1" name=""/>
        <p:cNvGrpSpPr/>
        <p:nvPr/>
      </p:nvGrpSpPr>
      <p:grpSpPr>
        <a:xfrm>
          <a:off x="0" y="0"/>
          <a:ext cx="0" cy="0"/>
          <a:chOff x="0" y="0"/>
          <a:chExt cx="0" cy="0"/>
        </a:xfrm>
      </p:grpSpPr>
      <p:sp>
        <p:nvSpPr>
          <p:cNvPr id="8" name="Rechthoek 7">
            <a:extLst>
              <a:ext uri="{FF2B5EF4-FFF2-40B4-BE49-F238E27FC236}">
                <a16:creationId xmlns:a16="http://schemas.microsoft.com/office/drawing/2014/main" id="{C0351EAB-A357-F8F6-70C6-FEB7935BDF3A}"/>
              </a:ext>
            </a:extLst>
          </p:cNvPr>
          <p:cNvSpPr/>
          <p:nvPr userDrawn="1"/>
        </p:nvSpPr>
        <p:spPr>
          <a:xfrm>
            <a:off x="0" y="4925568"/>
            <a:ext cx="12192000" cy="19324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3" name="Ondertitel 2">
            <a:extLst>
              <a:ext uri="{FF2B5EF4-FFF2-40B4-BE49-F238E27FC236}">
                <a16:creationId xmlns:a16="http://schemas.microsoft.com/office/drawing/2014/main" id="{9F9277EB-6384-13A9-EAAF-DC79BBD1E59D}"/>
              </a:ext>
            </a:extLst>
          </p:cNvPr>
          <p:cNvSpPr>
            <a:spLocks noGrp="1"/>
          </p:cNvSpPr>
          <p:nvPr>
            <p:ph type="subTitle" idx="4294967295" hasCustomPrompt="1"/>
          </p:nvPr>
        </p:nvSpPr>
        <p:spPr>
          <a:xfrm>
            <a:off x="744702" y="2201266"/>
            <a:ext cx="8350530" cy="2423159"/>
          </a:xfrm>
        </p:spPr>
        <p:txBody>
          <a:bodyPr>
            <a:noAutofit/>
          </a:bodyPr>
          <a:lstStyle>
            <a:lvl1pPr>
              <a:defRPr>
                <a:solidFill>
                  <a:srgbClr val="003543"/>
                </a:solidFill>
              </a:defRPr>
            </a:lvl1pPr>
          </a:lstStyle>
          <a:p>
            <a:pPr marL="0" indent="0" algn="l">
              <a:buNone/>
            </a:pPr>
            <a:r>
              <a:rPr lang="nl-NL" sz="4400" dirty="0">
                <a:solidFill>
                  <a:schemeClr val="bg1"/>
                </a:solidFill>
                <a:latin typeface="Franklin Gothic Medium" panose="020B0603020102020204" pitchFamily="34" charset="0"/>
              </a:rPr>
              <a:t>Inzameling lege plastic verpakkingen en drinkpakken</a:t>
            </a:r>
          </a:p>
        </p:txBody>
      </p:sp>
      <p:pic>
        <p:nvPicPr>
          <p:cNvPr id="3" name="Afbeelding 2">
            <a:extLst>
              <a:ext uri="{FF2B5EF4-FFF2-40B4-BE49-F238E27FC236}">
                <a16:creationId xmlns:a16="http://schemas.microsoft.com/office/drawing/2014/main" id="{094D5076-64A0-53BF-C363-B47C6D48C93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2224" y="5335615"/>
            <a:ext cx="2198164" cy="1250863"/>
          </a:xfrm>
          <a:prstGeom prst="rect">
            <a:avLst/>
          </a:prstGeom>
        </p:spPr>
      </p:pic>
    </p:spTree>
    <p:extLst>
      <p:ext uri="{BB962C8B-B14F-4D97-AF65-F5344CB8AC3E}">
        <p14:creationId xmlns:p14="http://schemas.microsoft.com/office/powerpoint/2010/main" val="1081138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956FB6D-7E23-4289-95F3-3670032126EB}" type="datetimeFigureOut">
              <a:rPr lang="nl-NL" smtClean="0"/>
              <a:t>22-6-2026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19B441C9-0291-4A59-B50D-DA3A51B6C30A}" type="slidenum">
              <a:rPr lang="nl-NL" smtClean="0"/>
              <a:t>‹nr.›</a:t>
            </a:fld>
            <a:endParaRPr lang="nl-NL"/>
          </a:p>
        </p:txBody>
      </p:sp>
    </p:spTree>
    <p:extLst>
      <p:ext uri="{BB962C8B-B14F-4D97-AF65-F5344CB8AC3E}">
        <p14:creationId xmlns:p14="http://schemas.microsoft.com/office/powerpoint/2010/main" val="3825048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956FB6D-7E23-4289-95F3-3670032126EB}" type="datetimeFigureOut">
              <a:rPr lang="nl-NL" smtClean="0"/>
              <a:t>22-6-2026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19B441C9-0291-4A59-B50D-DA3A51B6C30A}" type="slidenum">
              <a:rPr lang="nl-NL" smtClean="0"/>
              <a:t>‹nr.›</a:t>
            </a:fld>
            <a:endParaRPr lang="nl-NL"/>
          </a:p>
        </p:txBody>
      </p:sp>
    </p:spTree>
    <p:extLst>
      <p:ext uri="{BB962C8B-B14F-4D97-AF65-F5344CB8AC3E}">
        <p14:creationId xmlns:p14="http://schemas.microsoft.com/office/powerpoint/2010/main" val="3550085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houd met bijschrift">
    <p:spTree>
      <p:nvGrpSpPr>
        <p:cNvPr id="1" name=""/>
        <p:cNvGrpSpPr/>
        <p:nvPr/>
      </p:nvGrpSpPr>
      <p:grpSpPr>
        <a:xfrm>
          <a:off x="0" y="0"/>
          <a:ext cx="0" cy="0"/>
          <a:chOff x="0" y="0"/>
          <a:chExt cx="0" cy="0"/>
        </a:xfrm>
      </p:grpSpPr>
      <p:sp>
        <p:nvSpPr>
          <p:cNvPr id="8" name="Rechthoek 7">
            <a:extLst>
              <a:ext uri="{FF2B5EF4-FFF2-40B4-BE49-F238E27FC236}">
                <a16:creationId xmlns:a16="http://schemas.microsoft.com/office/drawing/2014/main" id="{58055384-E967-289A-C29E-6450522CBEF5}"/>
              </a:ext>
            </a:extLst>
          </p:cNvPr>
          <p:cNvSpPr/>
          <p:nvPr userDrawn="1"/>
        </p:nvSpPr>
        <p:spPr>
          <a:xfrm>
            <a:off x="0" y="0"/>
            <a:ext cx="3600000" cy="6858000"/>
          </a:xfrm>
          <a:prstGeom prst="rect">
            <a:avLst/>
          </a:prstGeom>
          <a:solidFill>
            <a:srgbClr val="00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Rechthoek 9">
            <a:extLst>
              <a:ext uri="{FF2B5EF4-FFF2-40B4-BE49-F238E27FC236}">
                <a16:creationId xmlns:a16="http://schemas.microsoft.com/office/drawing/2014/main" id="{936FA371-E216-E028-E232-ADCA2E661668}"/>
              </a:ext>
            </a:extLst>
          </p:cNvPr>
          <p:cNvSpPr/>
          <p:nvPr userDrawn="1"/>
        </p:nvSpPr>
        <p:spPr>
          <a:xfrm>
            <a:off x="0" y="6656832"/>
            <a:ext cx="12192000" cy="201168"/>
          </a:xfrm>
          <a:prstGeom prst="rect">
            <a:avLst/>
          </a:prstGeom>
          <a:solidFill>
            <a:srgbClr val="0035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644569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956FB6D-7E23-4289-95F3-3670032126EB}" type="datetimeFigureOut">
              <a:rPr lang="nl-NL" smtClean="0"/>
              <a:t>22-6-2026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19B441C9-0291-4A59-B50D-DA3A51B6C30A}" type="slidenum">
              <a:rPr lang="nl-NL" smtClean="0"/>
              <a:t>‹nr.›</a:t>
            </a:fld>
            <a:endParaRPr lang="nl-NL"/>
          </a:p>
        </p:txBody>
      </p:sp>
    </p:spTree>
    <p:extLst>
      <p:ext uri="{BB962C8B-B14F-4D97-AF65-F5344CB8AC3E}">
        <p14:creationId xmlns:p14="http://schemas.microsoft.com/office/powerpoint/2010/main" val="4226050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nl-NL"/>
              <a:t>Klik om stijl te bewerken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4956FB6D-7E23-4289-95F3-3670032126EB}" type="datetimeFigureOut">
              <a:rPr lang="nl-NL" smtClean="0"/>
              <a:t>22-6-2026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19B441C9-0291-4A59-B50D-DA3A51B6C30A}" type="slidenum">
              <a:rPr lang="nl-NL" smtClean="0"/>
              <a:t>‹nr.›</a:t>
            </a:fld>
            <a:endParaRPr lang="nl-NL"/>
          </a:p>
        </p:txBody>
      </p:sp>
    </p:spTree>
    <p:extLst>
      <p:ext uri="{BB962C8B-B14F-4D97-AF65-F5344CB8AC3E}">
        <p14:creationId xmlns:p14="http://schemas.microsoft.com/office/powerpoint/2010/main" val="2089335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4956FB6D-7E23-4289-95F3-3670032126EB}" type="datetimeFigureOut">
              <a:rPr lang="nl-NL" smtClean="0"/>
              <a:t>22-6-2026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19B441C9-0291-4A59-B50D-DA3A51B6C30A}" type="slidenum">
              <a:rPr lang="nl-NL" smtClean="0"/>
              <a:t>‹nr.›</a:t>
            </a:fld>
            <a:endParaRPr lang="nl-NL"/>
          </a:p>
        </p:txBody>
      </p:sp>
    </p:spTree>
    <p:extLst>
      <p:ext uri="{BB962C8B-B14F-4D97-AF65-F5344CB8AC3E}">
        <p14:creationId xmlns:p14="http://schemas.microsoft.com/office/powerpoint/2010/main" val="2701149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nl-NL"/>
              <a:t>Klik om stijl te bewerken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4956FB6D-7E23-4289-95F3-3670032126EB}" type="datetimeFigureOut">
              <a:rPr lang="nl-NL" smtClean="0"/>
              <a:t>22-6-2026</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19B441C9-0291-4A59-B50D-DA3A51B6C30A}" type="slidenum">
              <a:rPr lang="nl-NL" smtClean="0"/>
              <a:t>‹nr.›</a:t>
            </a:fld>
            <a:endParaRPr lang="nl-NL"/>
          </a:p>
        </p:txBody>
      </p:sp>
    </p:spTree>
    <p:extLst>
      <p:ext uri="{BB962C8B-B14F-4D97-AF65-F5344CB8AC3E}">
        <p14:creationId xmlns:p14="http://schemas.microsoft.com/office/powerpoint/2010/main" val="2773995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4956FB6D-7E23-4289-95F3-3670032126EB}" type="datetimeFigureOut">
              <a:rPr lang="nl-NL" smtClean="0"/>
              <a:t>22-6-2026</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19B441C9-0291-4A59-B50D-DA3A51B6C30A}" type="slidenum">
              <a:rPr lang="nl-NL" smtClean="0"/>
              <a:t>‹nr.›</a:t>
            </a:fld>
            <a:endParaRPr lang="nl-NL"/>
          </a:p>
        </p:txBody>
      </p:sp>
    </p:spTree>
    <p:extLst>
      <p:ext uri="{BB962C8B-B14F-4D97-AF65-F5344CB8AC3E}">
        <p14:creationId xmlns:p14="http://schemas.microsoft.com/office/powerpoint/2010/main" val="3071529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56FB6D-7E23-4289-95F3-3670032126EB}" type="datetimeFigureOut">
              <a:rPr lang="nl-NL" smtClean="0"/>
              <a:t>22-6-2026</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19B441C9-0291-4A59-B50D-DA3A51B6C30A}" type="slidenum">
              <a:rPr lang="nl-NL" smtClean="0"/>
              <a:t>‹nr.›</a:t>
            </a:fld>
            <a:endParaRPr lang="nl-NL"/>
          </a:p>
        </p:txBody>
      </p:sp>
    </p:spTree>
    <p:extLst>
      <p:ext uri="{BB962C8B-B14F-4D97-AF65-F5344CB8AC3E}">
        <p14:creationId xmlns:p14="http://schemas.microsoft.com/office/powerpoint/2010/main" val="4168246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4956FB6D-7E23-4289-95F3-3670032126EB}" type="datetimeFigureOut">
              <a:rPr lang="nl-NL" smtClean="0"/>
              <a:t>22-6-2026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19B441C9-0291-4A59-B50D-DA3A51B6C30A}" type="slidenum">
              <a:rPr lang="nl-NL" smtClean="0"/>
              <a:t>‹nr.›</a:t>
            </a:fld>
            <a:endParaRPr lang="nl-NL"/>
          </a:p>
        </p:txBody>
      </p:sp>
    </p:spTree>
    <p:extLst>
      <p:ext uri="{BB962C8B-B14F-4D97-AF65-F5344CB8AC3E}">
        <p14:creationId xmlns:p14="http://schemas.microsoft.com/office/powerpoint/2010/main" val="559296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56FB6D-7E23-4289-95F3-3670032126EB}" type="datetimeFigureOut">
              <a:rPr lang="nl-NL" smtClean="0"/>
              <a:t>22-6-2026</a:t>
            </a:fld>
            <a:endParaRPr lang="nl-NL"/>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B441C9-0291-4A59-B50D-DA3A51B6C30A}" type="slidenum">
              <a:rPr lang="nl-NL" smtClean="0"/>
              <a:t>‹nr.›</a:t>
            </a:fld>
            <a:endParaRPr lang="nl-NL"/>
          </a:p>
        </p:txBody>
      </p:sp>
    </p:spTree>
    <p:extLst>
      <p:ext uri="{BB962C8B-B14F-4D97-AF65-F5344CB8AC3E}">
        <p14:creationId xmlns:p14="http://schemas.microsoft.com/office/powerpoint/2010/main" val="2328324896"/>
      </p:ext>
    </p:extLst>
  </p:cSld>
  <p:clrMap bg1="lt1" tx1="dk1" bg2="lt2" tx2="dk2" accent1="accent1" accent2="accent2" accent3="accent3" accent4="accent4" accent5="accent5" accent6="accent6" hlink="hlink" folHlink="folHlink"/>
  <p:sldLayoutIdLst>
    <p:sldLayoutId id="2147483661" r:id="rId1"/>
    <p:sldLayoutId id="2147483668" r:id="rId2"/>
    <p:sldLayoutId id="2147483662" r:id="rId3"/>
    <p:sldLayoutId id="2147483663" r:id="rId4"/>
    <p:sldLayoutId id="2147483664" r:id="rId5"/>
    <p:sldLayoutId id="2147483665" r:id="rId6"/>
    <p:sldLayoutId id="2147483666" r:id="rId7"/>
    <p:sldLayoutId id="2147483667"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afvalgoedgeregeld.nl/afvalwijzer"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afvalgoedgeregeld.nl/afvalwijzer" TargetMode="Externa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3A169D-7633-91A6-8F3D-E6642CD2EB68}"/>
            </a:ext>
          </a:extLst>
        </p:cNvPr>
        <p:cNvGrpSpPr/>
        <p:nvPr/>
      </p:nvGrpSpPr>
      <p:grpSpPr>
        <a:xfrm>
          <a:off x="0" y="0"/>
          <a:ext cx="0" cy="0"/>
          <a:chOff x="0" y="0"/>
          <a:chExt cx="0" cy="0"/>
        </a:xfrm>
      </p:grpSpPr>
      <p:sp>
        <p:nvSpPr>
          <p:cNvPr id="2" name="Rechthoek 1">
            <a:extLst>
              <a:ext uri="{FF2B5EF4-FFF2-40B4-BE49-F238E27FC236}">
                <a16:creationId xmlns:a16="http://schemas.microsoft.com/office/drawing/2014/main" id="{C47157B7-01F3-5AB3-8D15-06B222F3C52D}"/>
              </a:ext>
            </a:extLst>
          </p:cNvPr>
          <p:cNvSpPr/>
          <p:nvPr/>
        </p:nvSpPr>
        <p:spPr>
          <a:xfrm>
            <a:off x="0" y="0"/>
            <a:ext cx="12192000" cy="4924839"/>
          </a:xfrm>
          <a:prstGeom prst="rect">
            <a:avLst/>
          </a:prstGeom>
          <a:solidFill>
            <a:srgbClr val="00A600"/>
          </a:solidFill>
          <a:ln>
            <a:solidFill>
              <a:srgbClr val="00A6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Ondertitel 2">
            <a:extLst>
              <a:ext uri="{FF2B5EF4-FFF2-40B4-BE49-F238E27FC236}">
                <a16:creationId xmlns:a16="http://schemas.microsoft.com/office/drawing/2014/main" id="{08E77113-A340-A227-2896-0644FACA3E72}"/>
              </a:ext>
            </a:extLst>
          </p:cNvPr>
          <p:cNvSpPr>
            <a:spLocks noGrp="1"/>
          </p:cNvSpPr>
          <p:nvPr>
            <p:ph type="subTitle" idx="4294967295"/>
          </p:nvPr>
        </p:nvSpPr>
        <p:spPr>
          <a:xfrm>
            <a:off x="744702" y="2201266"/>
            <a:ext cx="8350530" cy="2423159"/>
          </a:xfrm>
        </p:spPr>
        <p:txBody>
          <a:bodyPr>
            <a:noAutofit/>
          </a:bodyPr>
          <a:lstStyle/>
          <a:p>
            <a:pPr marL="0" indent="0" algn="l">
              <a:buNone/>
            </a:pPr>
            <a:r>
              <a:rPr lang="nl-NL" sz="4400" dirty="0">
                <a:solidFill>
                  <a:schemeClr val="bg1"/>
                </a:solidFill>
                <a:latin typeface="Franklin Gothic Medium" panose="020B0603020102020204" pitchFamily="34" charset="0"/>
              </a:rPr>
              <a:t>Inzameling lege plastic en metalen verpakkingen en drinkpakken (PMD-afval)</a:t>
            </a:r>
          </a:p>
        </p:txBody>
      </p:sp>
      <p:pic>
        <p:nvPicPr>
          <p:cNvPr id="11" name="Afbeelding 10">
            <a:extLst>
              <a:ext uri="{FF2B5EF4-FFF2-40B4-BE49-F238E27FC236}">
                <a16:creationId xmlns:a16="http://schemas.microsoft.com/office/drawing/2014/main" id="{DDBF4EE6-9006-F3DE-1E47-BF27EDCA3753}"/>
              </a:ext>
            </a:extLst>
          </p:cNvPr>
          <p:cNvPicPr>
            <a:picLocks noChangeAspect="1"/>
          </p:cNvPicPr>
          <p:nvPr/>
        </p:nvPicPr>
        <p:blipFill rotWithShape="1">
          <a:blip r:embed="rId2">
            <a:extLst>
              <a:ext uri="{28A0092B-C50C-407E-A947-70E740481C1C}">
                <a14:useLocalDpi xmlns:a14="http://schemas.microsoft.com/office/drawing/2010/main" val="0"/>
              </a:ext>
            </a:extLst>
          </a:blip>
          <a:srcRect l="7587" t="6518" r="2392" b="3192"/>
          <a:stretch/>
        </p:blipFill>
        <p:spPr>
          <a:xfrm>
            <a:off x="8012471" y="1850052"/>
            <a:ext cx="4179529" cy="5020322"/>
          </a:xfrm>
          <a:prstGeom prst="rect">
            <a:avLst/>
          </a:prstGeom>
        </p:spPr>
      </p:pic>
      <p:sp>
        <p:nvSpPr>
          <p:cNvPr id="12" name="Titel 1">
            <a:extLst>
              <a:ext uri="{FF2B5EF4-FFF2-40B4-BE49-F238E27FC236}">
                <a16:creationId xmlns:a16="http://schemas.microsoft.com/office/drawing/2014/main" id="{B4D56837-591C-2A4B-7893-D0786242F277}"/>
              </a:ext>
            </a:extLst>
          </p:cNvPr>
          <p:cNvSpPr txBox="1">
            <a:spLocks/>
          </p:cNvSpPr>
          <p:nvPr/>
        </p:nvSpPr>
        <p:spPr>
          <a:xfrm>
            <a:off x="744702" y="431831"/>
            <a:ext cx="10984002" cy="1735137"/>
          </a:xfrm>
          <a:prstGeom prst="rect">
            <a:avLst/>
          </a:prstGeom>
        </p:spPr>
        <p:txBody>
          <a:bodyPr vert="horz" lIns="91440" tIns="45720" rIns="91440" bIns="4572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8500" b="1" dirty="0">
                <a:solidFill>
                  <a:schemeClr val="bg1"/>
                </a:solidFill>
                <a:latin typeface="Franklin Gothic Medium" panose="020B0603020102020204" pitchFamily="34" charset="0"/>
              </a:rPr>
              <a:t>Afval Goed Geregeld</a:t>
            </a:r>
          </a:p>
        </p:txBody>
      </p:sp>
    </p:spTree>
    <p:extLst>
      <p:ext uri="{BB962C8B-B14F-4D97-AF65-F5344CB8AC3E}">
        <p14:creationId xmlns:p14="http://schemas.microsoft.com/office/powerpoint/2010/main" val="277655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204065AF-B95D-DB8E-AE92-8D8E698D67BC}"/>
              </a:ext>
            </a:extLst>
          </p:cNvPr>
          <p:cNvSpPr>
            <a:spLocks noGrp="1"/>
          </p:cNvSpPr>
          <p:nvPr>
            <p:ph type="title" idx="4294967295"/>
          </p:nvPr>
        </p:nvSpPr>
        <p:spPr>
          <a:xfrm>
            <a:off x="360000"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Welke </a:t>
            </a:r>
            <a:br>
              <a:rPr lang="nl-NL" sz="3600" dirty="0">
                <a:solidFill>
                  <a:schemeClr val="bg1"/>
                </a:solidFill>
                <a:latin typeface="Franklin Gothic Medium" panose="020B0603020102020204" pitchFamily="34" charset="0"/>
              </a:rPr>
            </a:br>
            <a:r>
              <a:rPr lang="nl-NL" sz="3600" dirty="0" err="1">
                <a:solidFill>
                  <a:schemeClr val="bg1"/>
                </a:solidFill>
                <a:latin typeface="Franklin Gothic Medium" panose="020B0603020102020204" pitchFamily="34" charset="0"/>
              </a:rPr>
              <a:t>toolkit</a:t>
            </a:r>
            <a:r>
              <a:rPr lang="nl-NL" sz="3600" dirty="0">
                <a:solidFill>
                  <a:schemeClr val="bg1"/>
                </a:solidFill>
                <a:latin typeface="Franklin Gothic Medium" panose="020B0603020102020204" pitchFamily="34" charset="0"/>
              </a:rPr>
              <a:t> onderdelen zijn beschikbaar</a:t>
            </a:r>
          </a:p>
        </p:txBody>
      </p:sp>
      <p:sp>
        <p:nvSpPr>
          <p:cNvPr id="5" name="Tijdelijke aanduiding voor inhoud 2">
            <a:extLst>
              <a:ext uri="{FF2B5EF4-FFF2-40B4-BE49-F238E27FC236}">
                <a16:creationId xmlns:a16="http://schemas.microsoft.com/office/drawing/2014/main" id="{503E771E-F3C3-A295-1052-ABDC10BCD3E4}"/>
              </a:ext>
            </a:extLst>
          </p:cNvPr>
          <p:cNvSpPr>
            <a:spLocks noGrp="1"/>
          </p:cNvSpPr>
          <p:nvPr>
            <p:ph idx="4294967295"/>
          </p:nvPr>
        </p:nvSpPr>
        <p:spPr>
          <a:xfrm>
            <a:off x="3960000" y="576000"/>
            <a:ext cx="7740000" cy="5040000"/>
          </a:xfrm>
        </p:spPr>
        <p:txBody>
          <a:bodyPr>
            <a:normAutofit/>
          </a:bodyPr>
          <a:lstStyle/>
          <a:p>
            <a:pPr>
              <a:lnSpc>
                <a:spcPct val="150000"/>
              </a:lnSpc>
            </a:pPr>
            <a:r>
              <a:rPr lang="nl-NL" sz="2000" dirty="0"/>
              <a:t>Instructieposter om op te hangen;</a:t>
            </a:r>
          </a:p>
          <a:p>
            <a:pPr>
              <a:lnSpc>
                <a:spcPct val="150000"/>
              </a:lnSpc>
            </a:pPr>
            <a:r>
              <a:rPr lang="nl-NL" sz="2000" dirty="0"/>
              <a:t>Stickers voor de PMD-bak;</a:t>
            </a:r>
          </a:p>
          <a:p>
            <a:pPr>
              <a:lnSpc>
                <a:spcPct val="150000"/>
              </a:lnSpc>
            </a:pPr>
            <a:r>
              <a:rPr lang="nl-NL" sz="2000" dirty="0"/>
              <a:t>Digitale werkwijzer;</a:t>
            </a:r>
          </a:p>
          <a:p>
            <a:pPr>
              <a:lnSpc>
                <a:spcPct val="150000"/>
              </a:lnSpc>
            </a:pPr>
            <a:r>
              <a:rPr lang="nl-NL" sz="2000" dirty="0"/>
              <a:t>Voorbeeldteksten voor berichtgeving collega’s en ouders/verzorgers;</a:t>
            </a:r>
          </a:p>
          <a:p>
            <a:pPr>
              <a:lnSpc>
                <a:spcPct val="150000"/>
              </a:lnSpc>
            </a:pPr>
            <a:r>
              <a:rPr lang="nl-NL" sz="2000" dirty="0"/>
              <a:t>Afvalquiz voor het digibord;</a:t>
            </a:r>
          </a:p>
          <a:p>
            <a:pPr>
              <a:lnSpc>
                <a:spcPct val="150000"/>
              </a:lnSpc>
            </a:pPr>
            <a:r>
              <a:rPr lang="nl-NL" sz="2000" dirty="0"/>
              <a:t>Afvalwijzer op </a:t>
            </a:r>
            <a:r>
              <a:rPr lang="nl-NL" sz="2000" u="sng" dirty="0">
                <a:solidFill>
                  <a:srgbClr val="00A600"/>
                </a:solidFill>
                <a:hlinkClick r:id="rId2">
                  <a:extLst>
                    <a:ext uri="{A12FA001-AC4F-418D-AE19-62706E023703}">
                      <ahyp:hlinkClr xmlns:ahyp="http://schemas.microsoft.com/office/drawing/2018/hyperlinkcolor" val="tx"/>
                    </a:ext>
                  </a:extLst>
                </a:hlinkClick>
              </a:rPr>
              <a:t>afvalgoedgeregeld.nl/afvalwijzer</a:t>
            </a:r>
            <a:r>
              <a:rPr lang="nl-NL" sz="2000" dirty="0">
                <a:solidFill>
                  <a:srgbClr val="3F742F"/>
                </a:solidFill>
              </a:rPr>
              <a:t>.</a:t>
            </a:r>
          </a:p>
        </p:txBody>
      </p:sp>
    </p:spTree>
    <p:extLst>
      <p:ext uri="{BB962C8B-B14F-4D97-AF65-F5344CB8AC3E}">
        <p14:creationId xmlns:p14="http://schemas.microsoft.com/office/powerpoint/2010/main" val="42547997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AC5A0CB7-C450-AC95-1CB2-E45416DED665}"/>
              </a:ext>
            </a:extLst>
          </p:cNvPr>
          <p:cNvSpPr>
            <a:spLocks noGrp="1"/>
          </p:cNvSpPr>
          <p:nvPr>
            <p:ph type="title" idx="4294967295"/>
          </p:nvPr>
        </p:nvSpPr>
        <p:spPr>
          <a:xfrm>
            <a:off x="360000"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Wat is </a:t>
            </a:r>
            <a:br>
              <a:rPr lang="nl-NL" sz="3600" dirty="0">
                <a:solidFill>
                  <a:schemeClr val="bg1"/>
                </a:solidFill>
                <a:latin typeface="Franklin Gothic Medium" panose="020B0603020102020204" pitchFamily="34" charset="0"/>
              </a:rPr>
            </a:br>
            <a:r>
              <a:rPr lang="nl-NL" sz="3600" dirty="0">
                <a:solidFill>
                  <a:schemeClr val="bg1"/>
                </a:solidFill>
                <a:latin typeface="Franklin Gothic Medium" panose="020B0603020102020204" pitchFamily="34" charset="0"/>
              </a:rPr>
              <a:t>Afval Goed Geregeld</a:t>
            </a:r>
          </a:p>
        </p:txBody>
      </p:sp>
      <p:sp>
        <p:nvSpPr>
          <p:cNvPr id="5" name="Tijdelijke aanduiding voor inhoud 2">
            <a:extLst>
              <a:ext uri="{FF2B5EF4-FFF2-40B4-BE49-F238E27FC236}">
                <a16:creationId xmlns:a16="http://schemas.microsoft.com/office/drawing/2014/main" id="{24A6087F-292F-B1A9-C4B0-BBB46ABA9F34}"/>
              </a:ext>
            </a:extLst>
          </p:cNvPr>
          <p:cNvSpPr>
            <a:spLocks noGrp="1"/>
          </p:cNvSpPr>
          <p:nvPr>
            <p:ph idx="4294967295"/>
          </p:nvPr>
        </p:nvSpPr>
        <p:spPr>
          <a:xfrm>
            <a:off x="3960000" y="576000"/>
            <a:ext cx="7740000" cy="4777050"/>
          </a:xfrm>
        </p:spPr>
        <p:txBody>
          <a:bodyPr>
            <a:normAutofit/>
          </a:bodyPr>
          <a:lstStyle/>
          <a:p>
            <a:pPr>
              <a:lnSpc>
                <a:spcPct val="150000"/>
              </a:lnSpc>
            </a:pPr>
            <a:r>
              <a:rPr lang="nl-NL" sz="2000" dirty="0">
                <a:latin typeface="Franklin Gothic Book" panose="020B0503020102020204" pitchFamily="34" charset="0"/>
                <a:ea typeface="Calibri" panose="020F0502020204030204" pitchFamily="34" charset="0"/>
              </a:rPr>
              <a:t>Met Afval Goed Geregeld maken we het makkelijker om kosteloos afval te scheiden en in te zamelen bij scholen.</a:t>
            </a:r>
          </a:p>
          <a:p>
            <a:pPr>
              <a:lnSpc>
                <a:spcPct val="150000"/>
              </a:lnSpc>
            </a:pPr>
            <a:r>
              <a:rPr lang="nl-NL" sz="2000" dirty="0">
                <a:latin typeface="Franklin Gothic Book" panose="020B0503020102020204" pitchFamily="34" charset="0"/>
                <a:ea typeface="Calibri" panose="020F0502020204030204" pitchFamily="34" charset="0"/>
              </a:rPr>
              <a:t>Met Afval Goed Geregeld stimuleren we dat in Nederland scholen nog meer gaan recyclen.</a:t>
            </a:r>
          </a:p>
          <a:p>
            <a:pPr>
              <a:lnSpc>
                <a:spcPct val="150000"/>
              </a:lnSpc>
            </a:pPr>
            <a:r>
              <a:rPr lang="nl-NL" sz="2000" dirty="0">
                <a:effectLst/>
                <a:ea typeface="Calibri" panose="020F0502020204030204" pitchFamily="34" charset="0"/>
              </a:rPr>
              <a:t>Afval Goed Geregeld zorgt voor de afstemming met de afvalinzamelaars door heel Nederland.</a:t>
            </a:r>
          </a:p>
          <a:p>
            <a:pPr>
              <a:lnSpc>
                <a:spcPct val="150000"/>
              </a:lnSpc>
            </a:pPr>
            <a:r>
              <a:rPr lang="nl-NL" sz="2000" dirty="0"/>
              <a:t>Wanneer het PMD-afval wordt aangeboden volgens de inzamelvoorwaarden is inzameling kosteloos voor scholen.</a:t>
            </a:r>
          </a:p>
          <a:p>
            <a:pPr>
              <a:lnSpc>
                <a:spcPct val="150000"/>
              </a:lnSpc>
            </a:pPr>
            <a:r>
              <a:rPr lang="nl-NL" sz="2000" dirty="0"/>
              <a:t>Afval Goed Geregeld is een initiatief van </a:t>
            </a:r>
            <a:r>
              <a:rPr lang="nl-NL" sz="2000" dirty="0" err="1"/>
              <a:t>Verpact</a:t>
            </a:r>
            <a:r>
              <a:rPr lang="nl-NL" sz="2000" dirty="0"/>
              <a:t>.</a:t>
            </a:r>
          </a:p>
        </p:txBody>
      </p:sp>
      <p:pic>
        <p:nvPicPr>
          <p:cNvPr id="3" name="Afbeelding 2">
            <a:extLst>
              <a:ext uri="{FF2B5EF4-FFF2-40B4-BE49-F238E27FC236}">
                <a16:creationId xmlns:a16="http://schemas.microsoft.com/office/drawing/2014/main" id="{39E42474-19C8-20F2-79C3-37B67B4350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57639" y="5353050"/>
            <a:ext cx="1898564" cy="1080376"/>
          </a:xfrm>
          <a:prstGeom prst="rect">
            <a:avLst/>
          </a:prstGeom>
        </p:spPr>
      </p:pic>
    </p:spTree>
    <p:extLst>
      <p:ext uri="{BB962C8B-B14F-4D97-AF65-F5344CB8AC3E}">
        <p14:creationId xmlns:p14="http://schemas.microsoft.com/office/powerpoint/2010/main" val="1120838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0B4684-EA66-A5AB-9159-3756B8555C24}"/>
              </a:ext>
            </a:extLst>
          </p:cNvPr>
          <p:cNvSpPr>
            <a:spLocks noGrp="1"/>
          </p:cNvSpPr>
          <p:nvPr>
            <p:ph type="title" idx="4294967295"/>
          </p:nvPr>
        </p:nvSpPr>
        <p:spPr>
          <a:xfrm>
            <a:off x="360000"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Inzameling PMD-afval</a:t>
            </a:r>
            <a:endParaRPr lang="nl-NL" sz="3600" dirty="0"/>
          </a:p>
        </p:txBody>
      </p:sp>
      <p:sp>
        <p:nvSpPr>
          <p:cNvPr id="3" name="Tijdelijke aanduiding voor inhoud 2">
            <a:extLst>
              <a:ext uri="{FF2B5EF4-FFF2-40B4-BE49-F238E27FC236}">
                <a16:creationId xmlns:a16="http://schemas.microsoft.com/office/drawing/2014/main" id="{75CB63D8-2119-572E-201E-108BC052FFB4}"/>
              </a:ext>
            </a:extLst>
          </p:cNvPr>
          <p:cNvSpPr>
            <a:spLocks noGrp="1"/>
          </p:cNvSpPr>
          <p:nvPr>
            <p:ph idx="4294967295"/>
          </p:nvPr>
        </p:nvSpPr>
        <p:spPr>
          <a:xfrm>
            <a:off x="3966450" y="576000"/>
            <a:ext cx="7740000" cy="5465290"/>
          </a:xfrm>
        </p:spPr>
        <p:txBody>
          <a:bodyPr>
            <a:normAutofit/>
          </a:bodyPr>
          <a:lstStyle/>
          <a:p>
            <a:pPr>
              <a:lnSpc>
                <a:spcPct val="150000"/>
              </a:lnSpc>
            </a:pPr>
            <a:r>
              <a:rPr lang="nl-NL" sz="2000" dirty="0"/>
              <a:t>Waarom doen we mee</a:t>
            </a:r>
          </a:p>
          <a:p>
            <a:pPr>
              <a:lnSpc>
                <a:spcPct val="150000"/>
              </a:lnSpc>
            </a:pPr>
            <a:r>
              <a:rPr lang="nl-NL" sz="2000" dirty="0"/>
              <a:t>Welk afval hoort wel en niet bij het PMD-afval</a:t>
            </a:r>
          </a:p>
          <a:p>
            <a:pPr>
              <a:lnSpc>
                <a:spcPct val="150000"/>
              </a:lnSpc>
            </a:pPr>
            <a:r>
              <a:rPr lang="nl-NL" sz="2000" dirty="0"/>
              <a:t>Wanneer starten we met inzamelen</a:t>
            </a:r>
          </a:p>
          <a:p>
            <a:pPr>
              <a:lnSpc>
                <a:spcPct val="150000"/>
              </a:lnSpc>
            </a:pPr>
            <a:r>
              <a:rPr lang="nl-NL" sz="2000" dirty="0"/>
              <a:t>Waar worden de PMD-bakken geplaatst</a:t>
            </a:r>
          </a:p>
          <a:p>
            <a:pPr>
              <a:lnSpc>
                <a:spcPct val="150000"/>
              </a:lnSpc>
            </a:pPr>
            <a:r>
              <a:rPr lang="nl-NL" sz="2000" dirty="0"/>
              <a:t>Hoe werkt het ophalen van het PMD-afval</a:t>
            </a:r>
          </a:p>
          <a:p>
            <a:pPr>
              <a:lnSpc>
                <a:spcPct val="150000"/>
              </a:lnSpc>
            </a:pPr>
            <a:r>
              <a:rPr lang="nl-NL" sz="2000" dirty="0"/>
              <a:t>Hoe betrekken we collega’s, leerlingen en ouders/verzorgers</a:t>
            </a:r>
          </a:p>
          <a:p>
            <a:pPr>
              <a:lnSpc>
                <a:spcPct val="150000"/>
              </a:lnSpc>
            </a:pPr>
            <a:r>
              <a:rPr lang="nl-NL" sz="2000" dirty="0"/>
              <a:t>Welke </a:t>
            </a:r>
            <a:r>
              <a:rPr lang="nl-NL" sz="2000" dirty="0" err="1"/>
              <a:t>toolkit</a:t>
            </a:r>
            <a:r>
              <a:rPr lang="nl-NL" sz="2000" dirty="0"/>
              <a:t> onderdelen zijn beschikbaar</a:t>
            </a:r>
          </a:p>
          <a:p>
            <a:pPr>
              <a:lnSpc>
                <a:spcPct val="150000"/>
              </a:lnSpc>
            </a:pPr>
            <a:r>
              <a:rPr lang="nl-NL" sz="2000" dirty="0"/>
              <a:t>Wat is Afval Goed Geregeld</a:t>
            </a:r>
          </a:p>
        </p:txBody>
      </p:sp>
      <p:pic>
        <p:nvPicPr>
          <p:cNvPr id="6" name="Afbeelding 5">
            <a:extLst>
              <a:ext uri="{FF2B5EF4-FFF2-40B4-BE49-F238E27FC236}">
                <a16:creationId xmlns:a16="http://schemas.microsoft.com/office/drawing/2014/main" id="{4A80A388-344C-92D5-1198-6171931DF02D}"/>
              </a:ext>
            </a:extLst>
          </p:cNvPr>
          <p:cNvPicPr>
            <a:picLocks noChangeAspect="1"/>
          </p:cNvPicPr>
          <p:nvPr/>
        </p:nvPicPr>
        <p:blipFill rotWithShape="1">
          <a:blip r:embed="rId2">
            <a:extLst>
              <a:ext uri="{28A0092B-C50C-407E-A947-70E740481C1C}">
                <a14:useLocalDpi xmlns:a14="http://schemas.microsoft.com/office/drawing/2010/main" val="0"/>
              </a:ext>
            </a:extLst>
          </a:blip>
          <a:srcRect l="13307" r="9318" b="9670"/>
          <a:stretch/>
        </p:blipFill>
        <p:spPr>
          <a:xfrm>
            <a:off x="485550" y="2242782"/>
            <a:ext cx="3114450" cy="4354390"/>
          </a:xfrm>
          <a:prstGeom prst="rect">
            <a:avLst/>
          </a:prstGeom>
        </p:spPr>
      </p:pic>
    </p:spTree>
    <p:extLst>
      <p:ext uri="{BB962C8B-B14F-4D97-AF65-F5344CB8AC3E}">
        <p14:creationId xmlns:p14="http://schemas.microsoft.com/office/powerpoint/2010/main" val="3167336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inhoud 4">
            <a:extLst>
              <a:ext uri="{FF2B5EF4-FFF2-40B4-BE49-F238E27FC236}">
                <a16:creationId xmlns:a16="http://schemas.microsoft.com/office/drawing/2014/main" id="{2455B2AB-521D-25F4-BF4D-09531F7F4D55}"/>
              </a:ext>
            </a:extLst>
          </p:cNvPr>
          <p:cNvSpPr>
            <a:spLocks noGrp="1"/>
          </p:cNvSpPr>
          <p:nvPr>
            <p:ph idx="4294967295"/>
          </p:nvPr>
        </p:nvSpPr>
        <p:spPr>
          <a:xfrm>
            <a:off x="3966450" y="576000"/>
            <a:ext cx="7740000" cy="5465290"/>
          </a:xfrm>
        </p:spPr>
        <p:txBody>
          <a:bodyPr>
            <a:normAutofit/>
          </a:bodyPr>
          <a:lstStyle/>
          <a:p>
            <a:pPr>
              <a:lnSpc>
                <a:spcPct val="150000"/>
              </a:lnSpc>
            </a:pPr>
            <a:r>
              <a:rPr lang="nl-NL" sz="2000" dirty="0">
                <a:solidFill>
                  <a:srgbClr val="003543"/>
                </a:solidFill>
              </a:rPr>
              <a:t>We vinden het belangrijk om onze leerlingen en collega’s bewust te maken van onze leefomgeving, het milieu en het dreigende tekort aan grondstoffen.</a:t>
            </a:r>
          </a:p>
          <a:p>
            <a:pPr>
              <a:lnSpc>
                <a:spcPct val="150000"/>
              </a:lnSpc>
            </a:pPr>
            <a:r>
              <a:rPr lang="nl-NL" sz="2000" dirty="0">
                <a:solidFill>
                  <a:srgbClr val="003543"/>
                </a:solidFill>
              </a:rPr>
              <a:t>Door lege plastic en metalen verpakkingen en drinkpakken (PMD-afval) te scheiden helpen we afval te veranderen in grondstof. Dit betekent dat er minder nieuwe grondstoffen nodig zijn.</a:t>
            </a:r>
          </a:p>
          <a:p>
            <a:pPr>
              <a:lnSpc>
                <a:spcPct val="150000"/>
              </a:lnSpc>
            </a:pPr>
            <a:r>
              <a:rPr lang="nl-NL" sz="2000" dirty="0">
                <a:solidFill>
                  <a:srgbClr val="003543"/>
                </a:solidFill>
              </a:rPr>
              <a:t>Leerlingen leren door lege verpakkingen apart in te zamelen wat de waarde is van afval. Ook worden ze gestimuleerd om minder verpakkingen te gebruiken en leren ze dat hergebruik steeds meer de norm wordt.</a:t>
            </a:r>
          </a:p>
        </p:txBody>
      </p:sp>
      <p:sp>
        <p:nvSpPr>
          <p:cNvPr id="10" name="Titel 1">
            <a:extLst>
              <a:ext uri="{FF2B5EF4-FFF2-40B4-BE49-F238E27FC236}">
                <a16:creationId xmlns:a16="http://schemas.microsoft.com/office/drawing/2014/main" id="{2E015FF0-808F-C67F-235A-2A75FA7A465C}"/>
              </a:ext>
            </a:extLst>
          </p:cNvPr>
          <p:cNvSpPr>
            <a:spLocks noGrp="1"/>
          </p:cNvSpPr>
          <p:nvPr>
            <p:ph type="title" idx="4294967295"/>
          </p:nvPr>
        </p:nvSpPr>
        <p:spPr>
          <a:xfrm>
            <a:off x="360000"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Waarom doet onze school mee</a:t>
            </a:r>
          </a:p>
        </p:txBody>
      </p:sp>
    </p:spTree>
    <p:extLst>
      <p:ext uri="{BB962C8B-B14F-4D97-AF65-F5344CB8AC3E}">
        <p14:creationId xmlns:p14="http://schemas.microsoft.com/office/powerpoint/2010/main" val="4115950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2547F3A8-AFF7-C8E6-A2DE-6F144F776CD7}"/>
              </a:ext>
            </a:extLst>
          </p:cNvPr>
          <p:cNvSpPr>
            <a:spLocks noGrp="1"/>
          </p:cNvSpPr>
          <p:nvPr>
            <p:ph idx="4294967295"/>
          </p:nvPr>
        </p:nvSpPr>
        <p:spPr>
          <a:xfrm>
            <a:off x="3966450" y="575999"/>
            <a:ext cx="7441356" cy="5619427"/>
          </a:xfrm>
        </p:spPr>
        <p:txBody>
          <a:bodyPr>
            <a:normAutofit/>
          </a:bodyPr>
          <a:lstStyle/>
          <a:p>
            <a:pPr>
              <a:lnSpc>
                <a:spcPct val="150000"/>
              </a:lnSpc>
            </a:pPr>
            <a:r>
              <a:rPr lang="nl-NL" sz="2000" dirty="0"/>
              <a:t>PMD-afval is </a:t>
            </a:r>
            <a:r>
              <a:rPr lang="nl-NL" sz="2000" b="1" u="sng" dirty="0"/>
              <a:t>WEL</a:t>
            </a:r>
            <a:r>
              <a:rPr lang="nl-NL" sz="2000" dirty="0"/>
              <a:t>: blikjes en plastic flessen </a:t>
            </a:r>
            <a:r>
              <a:rPr lang="nl-NL" sz="2000" u="sng" dirty="0"/>
              <a:t>zonder</a:t>
            </a:r>
            <a:r>
              <a:rPr lang="nl-NL" sz="2000" dirty="0"/>
              <a:t> statiegeld; plastic verpakkingen van koek, snoep en chips; boterhamzakjes; plastic verpakkingen van broodbeleg; groente-, fruit- en saladebakjes; kleine en grote drinkpakken </a:t>
            </a:r>
            <a:r>
              <a:rPr lang="nl-NL" sz="2000" u="sng" dirty="0"/>
              <a:t>zonder rietje</a:t>
            </a:r>
            <a:r>
              <a:rPr lang="nl-NL" sz="2000" dirty="0"/>
              <a:t>; folie van tijdschriften en boeken; aluminium verpakkingsschaaltjes; koffiecapsules; plastic verpakkingsmateriaal van geleverde schoolmaterialen; lege doordrukstrips; conservenblikken zonder statiegeld; spuitbussen (zoals haarlak, deodorant of slagroom); knijpzakjes, losse plastic en metalen doppen en deksels.</a:t>
            </a:r>
          </a:p>
          <a:p>
            <a:pPr>
              <a:lnSpc>
                <a:spcPct val="150000"/>
              </a:lnSpc>
            </a:pPr>
            <a:r>
              <a:rPr lang="nl-NL" sz="2000" dirty="0">
                <a:solidFill>
                  <a:srgbClr val="FF0000"/>
                </a:solidFill>
              </a:rPr>
              <a:t>LET OP: lege plastic en metalen verpakkingen en drinkpakken moeten schud-, schraap-, en </a:t>
            </a:r>
            <a:r>
              <a:rPr lang="nl-NL" sz="2000" dirty="0" err="1">
                <a:solidFill>
                  <a:srgbClr val="FF0000"/>
                </a:solidFill>
              </a:rPr>
              <a:t>schenkleeg</a:t>
            </a:r>
            <a:r>
              <a:rPr lang="nl-NL" sz="2000" dirty="0">
                <a:solidFill>
                  <a:srgbClr val="FF0000"/>
                </a:solidFill>
              </a:rPr>
              <a:t> zijn!</a:t>
            </a:r>
          </a:p>
        </p:txBody>
      </p:sp>
      <p:sp>
        <p:nvSpPr>
          <p:cNvPr id="4" name="Titel 1">
            <a:extLst>
              <a:ext uri="{FF2B5EF4-FFF2-40B4-BE49-F238E27FC236}">
                <a16:creationId xmlns:a16="http://schemas.microsoft.com/office/drawing/2014/main" id="{A7727B92-417F-7B0D-411E-0484A1002A32}"/>
              </a:ext>
            </a:extLst>
          </p:cNvPr>
          <p:cNvSpPr>
            <a:spLocks noGrp="1"/>
          </p:cNvSpPr>
          <p:nvPr>
            <p:ph type="title" idx="4294967295"/>
          </p:nvPr>
        </p:nvSpPr>
        <p:spPr>
          <a:xfrm>
            <a:off x="360001"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Welk afval hoort </a:t>
            </a:r>
            <a:r>
              <a:rPr lang="nl-NL" sz="3600" b="1" u="sng" dirty="0">
                <a:solidFill>
                  <a:schemeClr val="bg1"/>
                </a:solidFill>
                <a:latin typeface="Franklin Gothic Medium" panose="020B0603020102020204" pitchFamily="34" charset="0"/>
              </a:rPr>
              <a:t>wel</a:t>
            </a:r>
            <a:r>
              <a:rPr lang="nl-NL" sz="3600" dirty="0">
                <a:solidFill>
                  <a:schemeClr val="bg1"/>
                </a:solidFill>
                <a:latin typeface="Franklin Gothic Medium" panose="020B0603020102020204" pitchFamily="34" charset="0"/>
              </a:rPr>
              <a:t> in de PMD-bak</a:t>
            </a:r>
          </a:p>
        </p:txBody>
      </p:sp>
      <p:pic>
        <p:nvPicPr>
          <p:cNvPr id="5" name="Afbeelding 4">
            <a:extLst>
              <a:ext uri="{FF2B5EF4-FFF2-40B4-BE49-F238E27FC236}">
                <a16:creationId xmlns:a16="http://schemas.microsoft.com/office/drawing/2014/main" id="{E6D0A0B8-F3D8-A67D-C5F5-ACB7A8D89C31}"/>
              </a:ext>
            </a:extLst>
          </p:cNvPr>
          <p:cNvPicPr>
            <a:picLocks noChangeAspect="1"/>
          </p:cNvPicPr>
          <p:nvPr/>
        </p:nvPicPr>
        <p:blipFill rotWithShape="1">
          <a:blip r:embed="rId2">
            <a:extLst>
              <a:ext uri="{28A0092B-C50C-407E-A947-70E740481C1C}">
                <a14:useLocalDpi xmlns:a14="http://schemas.microsoft.com/office/drawing/2010/main" val="0"/>
              </a:ext>
            </a:extLst>
          </a:blip>
          <a:srcRect r="10840" b="7394"/>
          <a:stretch/>
        </p:blipFill>
        <p:spPr>
          <a:xfrm>
            <a:off x="639132" y="2973809"/>
            <a:ext cx="2960868" cy="3683023"/>
          </a:xfrm>
          <a:prstGeom prst="rect">
            <a:avLst/>
          </a:prstGeom>
        </p:spPr>
      </p:pic>
    </p:spTree>
    <p:extLst>
      <p:ext uri="{BB962C8B-B14F-4D97-AF65-F5344CB8AC3E}">
        <p14:creationId xmlns:p14="http://schemas.microsoft.com/office/powerpoint/2010/main" val="904765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inhoud 2">
            <a:extLst>
              <a:ext uri="{FF2B5EF4-FFF2-40B4-BE49-F238E27FC236}">
                <a16:creationId xmlns:a16="http://schemas.microsoft.com/office/drawing/2014/main" id="{94E5F7A7-31DC-8E95-759C-3196CDBF4603}"/>
              </a:ext>
            </a:extLst>
          </p:cNvPr>
          <p:cNvSpPr>
            <a:spLocks noGrp="1"/>
          </p:cNvSpPr>
          <p:nvPr>
            <p:ph idx="4294967295"/>
          </p:nvPr>
        </p:nvSpPr>
        <p:spPr>
          <a:xfrm>
            <a:off x="3960000" y="576000"/>
            <a:ext cx="7298550" cy="5040000"/>
          </a:xfrm>
        </p:spPr>
        <p:txBody>
          <a:bodyPr>
            <a:noAutofit/>
          </a:bodyPr>
          <a:lstStyle/>
          <a:p>
            <a:pPr>
              <a:lnSpc>
                <a:spcPct val="150000"/>
              </a:lnSpc>
            </a:pPr>
            <a:r>
              <a:rPr lang="nl-NL" sz="2000" dirty="0">
                <a:solidFill>
                  <a:srgbClr val="003543"/>
                </a:solidFill>
              </a:rPr>
              <a:t>PMD-afval is </a:t>
            </a:r>
            <a:r>
              <a:rPr lang="nl-NL" sz="2000" b="1" u="sng" dirty="0">
                <a:solidFill>
                  <a:srgbClr val="003543"/>
                </a:solidFill>
              </a:rPr>
              <a:t>NIET</a:t>
            </a:r>
            <a:r>
              <a:rPr lang="nl-NL" sz="2000" dirty="0">
                <a:solidFill>
                  <a:srgbClr val="003543"/>
                </a:solidFill>
              </a:rPr>
              <a:t>: (hard) plastic dat geen verpakking is; glazen flessen en potten; aluminiumfolie; papieren rietjes; plastic en papieren koffiebekers; restanten van knutselmateriaal; leeg netje van mandarijnen of sinaasappels; papieren zakdoekjes;</a:t>
            </a:r>
            <a:br>
              <a:rPr lang="nl-NL" sz="2000" dirty="0">
                <a:solidFill>
                  <a:srgbClr val="003543"/>
                </a:solidFill>
              </a:rPr>
            </a:br>
            <a:r>
              <a:rPr lang="nl-NL" sz="2000" dirty="0">
                <a:solidFill>
                  <a:srgbClr val="003543"/>
                </a:solidFill>
              </a:rPr>
              <a:t>blikjes en plastic flessen </a:t>
            </a:r>
            <a:r>
              <a:rPr lang="nl-NL" sz="2000" u="sng" dirty="0">
                <a:solidFill>
                  <a:srgbClr val="003543"/>
                </a:solidFill>
              </a:rPr>
              <a:t>met</a:t>
            </a:r>
            <a:r>
              <a:rPr lang="nl-NL" sz="2000" dirty="0">
                <a:solidFill>
                  <a:srgbClr val="003543"/>
                </a:solidFill>
              </a:rPr>
              <a:t> statiegeld.</a:t>
            </a:r>
          </a:p>
          <a:p>
            <a:pPr marL="0" indent="0">
              <a:lnSpc>
                <a:spcPct val="150000"/>
              </a:lnSpc>
              <a:buNone/>
            </a:pPr>
            <a:endParaRPr lang="nl-NL" sz="2000" dirty="0">
              <a:solidFill>
                <a:srgbClr val="003543"/>
              </a:solidFill>
            </a:endParaRPr>
          </a:p>
          <a:p>
            <a:pPr>
              <a:lnSpc>
                <a:spcPct val="150000"/>
              </a:lnSpc>
            </a:pPr>
            <a:r>
              <a:rPr lang="nl-NL" sz="2000" dirty="0">
                <a:solidFill>
                  <a:srgbClr val="003543"/>
                </a:solidFill>
              </a:rPr>
              <a:t>Bij twijfel, check de afvalwijzer: </a:t>
            </a:r>
            <a:r>
              <a:rPr lang="nl-NL" sz="2000" u="sng" dirty="0">
                <a:solidFill>
                  <a:srgbClr val="00A600"/>
                </a:solidFill>
                <a:hlinkClick r:id="rId2">
                  <a:extLst>
                    <a:ext uri="{A12FA001-AC4F-418D-AE19-62706E023703}">
                      <ahyp:hlinkClr xmlns:ahyp="http://schemas.microsoft.com/office/drawing/2018/hyperlinkcolor" val="tx"/>
                    </a:ext>
                  </a:extLst>
                </a:hlinkClick>
              </a:rPr>
              <a:t>afvalgoedgeregeld.nl/afvalwijzer</a:t>
            </a:r>
            <a:endParaRPr lang="nl-NL" sz="2000" u="sng" dirty="0">
              <a:solidFill>
                <a:srgbClr val="00A600"/>
              </a:solidFill>
            </a:endParaRPr>
          </a:p>
        </p:txBody>
      </p:sp>
      <p:sp>
        <p:nvSpPr>
          <p:cNvPr id="5" name="Titel 1">
            <a:extLst>
              <a:ext uri="{FF2B5EF4-FFF2-40B4-BE49-F238E27FC236}">
                <a16:creationId xmlns:a16="http://schemas.microsoft.com/office/drawing/2014/main" id="{F8FA495B-A71A-053A-FAC1-0DC131D5482B}"/>
              </a:ext>
            </a:extLst>
          </p:cNvPr>
          <p:cNvSpPr>
            <a:spLocks noGrp="1"/>
          </p:cNvSpPr>
          <p:nvPr>
            <p:ph type="title" idx="4294967295"/>
          </p:nvPr>
        </p:nvSpPr>
        <p:spPr>
          <a:xfrm>
            <a:off x="360000"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Welk afval hoort </a:t>
            </a:r>
            <a:r>
              <a:rPr lang="nl-NL" sz="3600" b="1" u="sng" dirty="0">
                <a:solidFill>
                  <a:schemeClr val="bg1"/>
                </a:solidFill>
                <a:latin typeface="Franklin Gothic Medium" panose="020B0603020102020204" pitchFamily="34" charset="0"/>
              </a:rPr>
              <a:t>niet</a:t>
            </a:r>
            <a:r>
              <a:rPr lang="nl-NL" sz="3600" dirty="0">
                <a:solidFill>
                  <a:schemeClr val="bg1"/>
                </a:solidFill>
                <a:latin typeface="Franklin Gothic Medium" panose="020B0603020102020204" pitchFamily="34" charset="0"/>
              </a:rPr>
              <a:t> in de PMD-bak</a:t>
            </a:r>
          </a:p>
        </p:txBody>
      </p:sp>
      <p:pic>
        <p:nvPicPr>
          <p:cNvPr id="7" name="Afbeelding 6">
            <a:extLst>
              <a:ext uri="{FF2B5EF4-FFF2-40B4-BE49-F238E27FC236}">
                <a16:creationId xmlns:a16="http://schemas.microsoft.com/office/drawing/2014/main" id="{55A8346D-368D-093E-F2F6-BCF6469F46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84056" y="2320422"/>
            <a:ext cx="1188203" cy="1188203"/>
          </a:xfrm>
          <a:prstGeom prst="rect">
            <a:avLst/>
          </a:prstGeom>
        </p:spPr>
      </p:pic>
      <p:pic>
        <p:nvPicPr>
          <p:cNvPr id="9" name="Afbeelding 8">
            <a:extLst>
              <a:ext uri="{FF2B5EF4-FFF2-40B4-BE49-F238E27FC236}">
                <a16:creationId xmlns:a16="http://schemas.microsoft.com/office/drawing/2014/main" id="{4167F976-6767-2068-D760-6429140C65F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29872" y="2320421"/>
            <a:ext cx="1188204" cy="1188204"/>
          </a:xfrm>
          <a:prstGeom prst="rect">
            <a:avLst/>
          </a:prstGeom>
        </p:spPr>
      </p:pic>
    </p:spTree>
    <p:extLst>
      <p:ext uri="{BB962C8B-B14F-4D97-AF65-F5344CB8AC3E}">
        <p14:creationId xmlns:p14="http://schemas.microsoft.com/office/powerpoint/2010/main" val="3252071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8402716E-0F88-D2E7-529E-3E901A15C587}"/>
              </a:ext>
            </a:extLst>
          </p:cNvPr>
          <p:cNvSpPr>
            <a:spLocks noGrp="1"/>
          </p:cNvSpPr>
          <p:nvPr>
            <p:ph type="title" idx="4294967295"/>
          </p:nvPr>
        </p:nvSpPr>
        <p:spPr>
          <a:xfrm>
            <a:off x="360000"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Wanneer starten we met inzamelen</a:t>
            </a:r>
          </a:p>
        </p:txBody>
      </p:sp>
      <p:sp>
        <p:nvSpPr>
          <p:cNvPr id="5" name="Tijdelijke aanduiding voor inhoud 2">
            <a:extLst>
              <a:ext uri="{FF2B5EF4-FFF2-40B4-BE49-F238E27FC236}">
                <a16:creationId xmlns:a16="http://schemas.microsoft.com/office/drawing/2014/main" id="{7910AE3B-5154-FA24-FAEE-8F7165C05302}"/>
              </a:ext>
            </a:extLst>
          </p:cNvPr>
          <p:cNvSpPr>
            <a:spLocks noGrp="1"/>
          </p:cNvSpPr>
          <p:nvPr>
            <p:ph idx="4294967295"/>
          </p:nvPr>
        </p:nvSpPr>
        <p:spPr>
          <a:xfrm>
            <a:off x="3960000" y="576000"/>
            <a:ext cx="7740000" cy="5040000"/>
          </a:xfrm>
        </p:spPr>
        <p:txBody>
          <a:bodyPr>
            <a:normAutofit/>
          </a:bodyPr>
          <a:lstStyle/>
          <a:p>
            <a:pPr>
              <a:lnSpc>
                <a:spcPct val="150000"/>
              </a:lnSpc>
            </a:pPr>
            <a:r>
              <a:rPr lang="nl-NL" sz="2000" dirty="0">
                <a:solidFill>
                  <a:srgbClr val="003543"/>
                </a:solidFill>
              </a:rPr>
              <a:t>We starten vanaf </a:t>
            </a:r>
            <a:r>
              <a:rPr lang="nl-NL" sz="2000" dirty="0">
                <a:solidFill>
                  <a:srgbClr val="003543"/>
                </a:solidFill>
                <a:highlight>
                  <a:srgbClr val="FFFF00"/>
                </a:highlight>
              </a:rPr>
              <a:t>&lt;datum&gt;</a:t>
            </a:r>
            <a:r>
              <a:rPr lang="nl-NL" sz="2000" dirty="0">
                <a:solidFill>
                  <a:srgbClr val="003543"/>
                </a:solidFill>
              </a:rPr>
              <a:t> met de inzameling;</a:t>
            </a:r>
          </a:p>
          <a:p>
            <a:pPr>
              <a:lnSpc>
                <a:spcPct val="150000"/>
              </a:lnSpc>
            </a:pPr>
            <a:r>
              <a:rPr lang="nl-NL" sz="2000" dirty="0">
                <a:solidFill>
                  <a:srgbClr val="003543"/>
                </a:solidFill>
              </a:rPr>
              <a:t>Boven elke PMD-bak hangt een instructieposter met wat wel en niet bij het PMD-afval hoort;</a:t>
            </a:r>
          </a:p>
          <a:p>
            <a:pPr>
              <a:lnSpc>
                <a:spcPct val="150000"/>
              </a:lnSpc>
            </a:pPr>
            <a:r>
              <a:rPr lang="nl-NL" sz="2000" dirty="0">
                <a:solidFill>
                  <a:srgbClr val="003543"/>
                </a:solidFill>
              </a:rPr>
              <a:t>Op elke PMD-bak staat de speciale PMD-afvalsticker;</a:t>
            </a:r>
          </a:p>
          <a:p>
            <a:pPr>
              <a:lnSpc>
                <a:spcPct val="150000"/>
              </a:lnSpc>
            </a:pPr>
            <a:r>
              <a:rPr lang="nl-NL" sz="2000" dirty="0">
                <a:solidFill>
                  <a:srgbClr val="003543"/>
                </a:solidFill>
              </a:rPr>
              <a:t>Alle medewerkers en ouders/verzorgers ontvangen vooraf informatie via de mail of ouderapp;</a:t>
            </a:r>
          </a:p>
          <a:p>
            <a:pPr>
              <a:lnSpc>
                <a:spcPct val="150000"/>
              </a:lnSpc>
            </a:pPr>
            <a:r>
              <a:rPr lang="nl-NL" sz="2000" dirty="0">
                <a:solidFill>
                  <a:srgbClr val="003543"/>
                </a:solidFill>
              </a:rPr>
              <a:t>In </a:t>
            </a:r>
            <a:r>
              <a:rPr lang="nl-NL" sz="2000" dirty="0">
                <a:solidFill>
                  <a:srgbClr val="003543"/>
                </a:solidFill>
                <a:highlight>
                  <a:srgbClr val="FFFF00"/>
                </a:highlight>
              </a:rPr>
              <a:t>&lt;periode/maand&gt;</a:t>
            </a:r>
            <a:r>
              <a:rPr lang="nl-NL" sz="2000" dirty="0">
                <a:solidFill>
                  <a:srgbClr val="003543"/>
                </a:solidFill>
              </a:rPr>
              <a:t> is er in alle klassen extra aandacht en uitleg over het scheiden van PMD-afval.</a:t>
            </a:r>
          </a:p>
        </p:txBody>
      </p:sp>
    </p:spTree>
    <p:extLst>
      <p:ext uri="{BB962C8B-B14F-4D97-AF65-F5344CB8AC3E}">
        <p14:creationId xmlns:p14="http://schemas.microsoft.com/office/powerpoint/2010/main" val="1795098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inhoud 2">
            <a:extLst>
              <a:ext uri="{FF2B5EF4-FFF2-40B4-BE49-F238E27FC236}">
                <a16:creationId xmlns:a16="http://schemas.microsoft.com/office/drawing/2014/main" id="{2A462C4D-E09F-21EA-CE5D-1D08E6DBD730}"/>
              </a:ext>
            </a:extLst>
          </p:cNvPr>
          <p:cNvSpPr>
            <a:spLocks noGrp="1"/>
          </p:cNvSpPr>
          <p:nvPr>
            <p:ph idx="4294967295"/>
          </p:nvPr>
        </p:nvSpPr>
        <p:spPr>
          <a:xfrm>
            <a:off x="3960000" y="576000"/>
            <a:ext cx="7740000" cy="5813965"/>
          </a:xfrm>
        </p:spPr>
        <p:txBody>
          <a:bodyPr>
            <a:noAutofit/>
          </a:bodyPr>
          <a:lstStyle/>
          <a:p>
            <a:pPr>
              <a:lnSpc>
                <a:spcPct val="150000"/>
              </a:lnSpc>
            </a:pPr>
            <a:r>
              <a:rPr lang="nl-NL" sz="2000" dirty="0">
                <a:solidFill>
                  <a:srgbClr val="003543"/>
                </a:solidFill>
              </a:rPr>
              <a:t>Het is belangrijk om aan te sluiten bij gewoontegedrag;</a:t>
            </a:r>
          </a:p>
          <a:p>
            <a:pPr>
              <a:lnSpc>
                <a:spcPct val="150000"/>
              </a:lnSpc>
            </a:pPr>
            <a:r>
              <a:rPr lang="nl-NL" sz="2000" dirty="0">
                <a:solidFill>
                  <a:srgbClr val="003543"/>
                </a:solidFill>
              </a:rPr>
              <a:t>De PMD-bakken worden geplaatst: </a:t>
            </a:r>
          </a:p>
          <a:p>
            <a:pPr lvl="1">
              <a:lnSpc>
                <a:spcPct val="150000"/>
              </a:lnSpc>
              <a:buFont typeface="Courier New" panose="02070309020205020404" pitchFamily="49" charset="0"/>
              <a:buChar char="o"/>
            </a:pPr>
            <a:r>
              <a:rPr lang="nl-NL" sz="2000" dirty="0">
                <a:solidFill>
                  <a:srgbClr val="003543"/>
                </a:solidFill>
              </a:rPr>
              <a:t>Naast de deur van elk klaslokaal (groep 1 t/m 8)</a:t>
            </a:r>
          </a:p>
          <a:p>
            <a:pPr lvl="1">
              <a:lnSpc>
                <a:spcPct val="150000"/>
              </a:lnSpc>
              <a:buFont typeface="Courier New" panose="02070309020205020404" pitchFamily="49" charset="0"/>
              <a:buChar char="o"/>
            </a:pPr>
            <a:r>
              <a:rPr lang="nl-NL" sz="2000" dirty="0">
                <a:solidFill>
                  <a:srgbClr val="003543"/>
                </a:solidFill>
              </a:rPr>
              <a:t>In de lerarenkamer </a:t>
            </a:r>
          </a:p>
          <a:p>
            <a:pPr lvl="1">
              <a:lnSpc>
                <a:spcPct val="150000"/>
              </a:lnSpc>
              <a:buFont typeface="Courier New" panose="02070309020205020404" pitchFamily="49" charset="0"/>
              <a:buChar char="o"/>
            </a:pPr>
            <a:r>
              <a:rPr lang="nl-NL" sz="2000" dirty="0">
                <a:solidFill>
                  <a:srgbClr val="003543"/>
                </a:solidFill>
              </a:rPr>
              <a:t>In de keuken</a:t>
            </a:r>
          </a:p>
          <a:p>
            <a:pPr lvl="1">
              <a:lnSpc>
                <a:spcPct val="150000"/>
              </a:lnSpc>
              <a:buFont typeface="Courier New" panose="02070309020205020404" pitchFamily="49" charset="0"/>
              <a:buChar char="o"/>
            </a:pPr>
            <a:r>
              <a:rPr lang="nl-NL" sz="2000" dirty="0">
                <a:solidFill>
                  <a:srgbClr val="003543"/>
                </a:solidFill>
                <a:highlight>
                  <a:srgbClr val="FFFF00"/>
                </a:highlight>
              </a:rPr>
              <a:t>…</a:t>
            </a:r>
            <a:endParaRPr lang="nl-NL" sz="2000" dirty="0">
              <a:solidFill>
                <a:srgbClr val="003543"/>
              </a:solidFill>
            </a:endParaRPr>
          </a:p>
          <a:p>
            <a:pPr>
              <a:lnSpc>
                <a:spcPct val="150000"/>
              </a:lnSpc>
              <a:buFont typeface="Courier New" panose="02070309020205020404" pitchFamily="49" charset="0"/>
              <a:buChar char="o"/>
            </a:pPr>
            <a:r>
              <a:rPr lang="nl-NL" sz="2000" dirty="0">
                <a:solidFill>
                  <a:srgbClr val="003543"/>
                </a:solidFill>
              </a:rPr>
              <a:t>Boven elke PMD-bak hangt een instructieposter en op elke PMD-bak staat een PMD-afvalsticker;</a:t>
            </a:r>
          </a:p>
          <a:p>
            <a:pPr>
              <a:lnSpc>
                <a:spcPct val="150000"/>
              </a:lnSpc>
              <a:buFont typeface="Courier New" panose="02070309020205020404" pitchFamily="49" charset="0"/>
              <a:buChar char="o"/>
            </a:pPr>
            <a:r>
              <a:rPr lang="nl-NL" sz="2000" dirty="0">
                <a:solidFill>
                  <a:srgbClr val="003543"/>
                </a:solidFill>
              </a:rPr>
              <a:t>De PMD-bakken staan altijd op dezelfde, goed zichtbare, plek met de opening naar de leerlingen en medewerkers toe;</a:t>
            </a:r>
          </a:p>
          <a:p>
            <a:pPr>
              <a:lnSpc>
                <a:spcPct val="150000"/>
              </a:lnSpc>
            </a:pPr>
            <a:r>
              <a:rPr lang="nl-NL" sz="2000" dirty="0">
                <a:solidFill>
                  <a:srgbClr val="003543"/>
                </a:solidFill>
              </a:rPr>
              <a:t>In de PMD-bak zit altijd een transparant afvalzakje.</a:t>
            </a:r>
          </a:p>
        </p:txBody>
      </p:sp>
      <p:sp>
        <p:nvSpPr>
          <p:cNvPr id="5" name="Titel 1">
            <a:extLst>
              <a:ext uri="{FF2B5EF4-FFF2-40B4-BE49-F238E27FC236}">
                <a16:creationId xmlns:a16="http://schemas.microsoft.com/office/drawing/2014/main" id="{4E2CF509-D99F-1B47-8EE3-9B2ADBB31CF6}"/>
              </a:ext>
            </a:extLst>
          </p:cNvPr>
          <p:cNvSpPr>
            <a:spLocks noGrp="1"/>
          </p:cNvSpPr>
          <p:nvPr>
            <p:ph type="title" idx="4294967295"/>
          </p:nvPr>
        </p:nvSpPr>
        <p:spPr>
          <a:xfrm>
            <a:off x="360000"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Waar</a:t>
            </a:r>
            <a:br>
              <a:rPr lang="nl-NL" sz="3600" dirty="0">
                <a:solidFill>
                  <a:schemeClr val="bg1"/>
                </a:solidFill>
                <a:latin typeface="Franklin Gothic Medium" panose="020B0603020102020204" pitchFamily="34" charset="0"/>
              </a:rPr>
            </a:br>
            <a:r>
              <a:rPr lang="nl-NL" sz="3600" dirty="0">
                <a:solidFill>
                  <a:schemeClr val="bg1"/>
                </a:solidFill>
                <a:latin typeface="Franklin Gothic Medium" panose="020B0603020102020204" pitchFamily="34" charset="0"/>
              </a:rPr>
              <a:t>worden de PMD-bakken geplaatst</a:t>
            </a:r>
          </a:p>
        </p:txBody>
      </p:sp>
    </p:spTree>
    <p:extLst>
      <p:ext uri="{BB962C8B-B14F-4D97-AF65-F5344CB8AC3E}">
        <p14:creationId xmlns:p14="http://schemas.microsoft.com/office/powerpoint/2010/main" val="3175332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inhoud 2">
            <a:extLst>
              <a:ext uri="{FF2B5EF4-FFF2-40B4-BE49-F238E27FC236}">
                <a16:creationId xmlns:a16="http://schemas.microsoft.com/office/drawing/2014/main" id="{69D3C87A-275A-28EA-950D-62749BD45067}"/>
              </a:ext>
            </a:extLst>
          </p:cNvPr>
          <p:cNvSpPr>
            <a:spLocks noGrp="1"/>
          </p:cNvSpPr>
          <p:nvPr>
            <p:ph idx="4294967295"/>
          </p:nvPr>
        </p:nvSpPr>
        <p:spPr>
          <a:xfrm>
            <a:off x="3960000" y="576000"/>
            <a:ext cx="7740000" cy="5040000"/>
          </a:xfrm>
        </p:spPr>
        <p:txBody>
          <a:bodyPr>
            <a:normAutofit/>
          </a:bodyPr>
          <a:lstStyle/>
          <a:p>
            <a:pPr>
              <a:lnSpc>
                <a:spcPct val="150000"/>
              </a:lnSpc>
            </a:pPr>
            <a:r>
              <a:rPr lang="nl-NL" sz="2000" dirty="0"/>
              <a:t>Wanneer de bak vol is </a:t>
            </a:r>
            <a:r>
              <a:rPr lang="nl-NL" sz="2000" dirty="0">
                <a:highlight>
                  <a:srgbClr val="FFFF00"/>
                </a:highlight>
              </a:rPr>
              <a:t>leeg je / leegt de schoonmaak</a:t>
            </a:r>
            <a:r>
              <a:rPr lang="nl-NL" sz="2000" dirty="0"/>
              <a:t> het PMD-afval in de </a:t>
            </a:r>
            <a:r>
              <a:rPr lang="nl-NL" sz="2000" dirty="0">
                <a:highlight>
                  <a:srgbClr val="FFFF00"/>
                </a:highlight>
              </a:rPr>
              <a:t>oranje</a:t>
            </a:r>
            <a:r>
              <a:rPr lang="nl-NL" sz="2000" dirty="0"/>
              <a:t> verzamelkliko;</a:t>
            </a:r>
          </a:p>
          <a:p>
            <a:pPr>
              <a:lnSpc>
                <a:spcPct val="150000"/>
              </a:lnSpc>
            </a:pPr>
            <a:r>
              <a:rPr lang="nl-NL" sz="2000" dirty="0"/>
              <a:t>De verzamelkliko voor PMD-afval staat </a:t>
            </a:r>
            <a:r>
              <a:rPr lang="nl-NL" sz="2000" dirty="0">
                <a:highlight>
                  <a:srgbClr val="FFFF00"/>
                </a:highlight>
              </a:rPr>
              <a:t>…</a:t>
            </a:r>
            <a:r>
              <a:rPr lang="nl-NL" sz="2000" dirty="0"/>
              <a:t> </a:t>
            </a:r>
          </a:p>
          <a:p>
            <a:pPr>
              <a:lnSpc>
                <a:spcPct val="150000"/>
              </a:lnSpc>
            </a:pPr>
            <a:r>
              <a:rPr lang="nl-NL" sz="2000" dirty="0"/>
              <a:t>Is de PMD-verzamelkliko bijna vol, doe een melding bij </a:t>
            </a:r>
            <a:r>
              <a:rPr lang="nl-NL" sz="2000" dirty="0">
                <a:highlight>
                  <a:srgbClr val="FFFF00"/>
                </a:highlight>
              </a:rPr>
              <a:t>…</a:t>
            </a:r>
          </a:p>
          <a:p>
            <a:pPr>
              <a:lnSpc>
                <a:spcPct val="150000"/>
              </a:lnSpc>
            </a:pPr>
            <a:r>
              <a:rPr lang="nl-NL" sz="2000" dirty="0"/>
              <a:t>Op de </a:t>
            </a:r>
            <a:r>
              <a:rPr lang="nl-NL" sz="2000" dirty="0" err="1"/>
              <a:t>inzameldag</a:t>
            </a:r>
            <a:r>
              <a:rPr lang="nl-NL" sz="2000" dirty="0"/>
              <a:t> zetten we/zet </a:t>
            </a:r>
            <a:r>
              <a:rPr lang="nl-NL" sz="2000" dirty="0">
                <a:highlight>
                  <a:srgbClr val="FFFF00"/>
                </a:highlight>
              </a:rPr>
              <a:t>...</a:t>
            </a:r>
            <a:r>
              <a:rPr lang="nl-NL" sz="2000" dirty="0"/>
              <a:t> de volle PMD-verzamelkliko vóór </a:t>
            </a:r>
            <a:r>
              <a:rPr lang="nl-NL" sz="2000" dirty="0" err="1">
                <a:highlight>
                  <a:srgbClr val="FFFF00"/>
                </a:highlight>
              </a:rPr>
              <a:t>xx.xx</a:t>
            </a:r>
            <a:r>
              <a:rPr lang="nl-NL" sz="2000" dirty="0"/>
              <a:t> uur aan de weg zodat deze dezelfde dag door onze afvalinzamelaar wordt geleegd.</a:t>
            </a:r>
          </a:p>
        </p:txBody>
      </p:sp>
      <p:sp>
        <p:nvSpPr>
          <p:cNvPr id="5" name="Titel 1">
            <a:extLst>
              <a:ext uri="{FF2B5EF4-FFF2-40B4-BE49-F238E27FC236}">
                <a16:creationId xmlns:a16="http://schemas.microsoft.com/office/drawing/2014/main" id="{3D5003F7-48A7-B9C0-CBE3-4BD671C41C05}"/>
              </a:ext>
            </a:extLst>
          </p:cNvPr>
          <p:cNvSpPr>
            <a:spLocks noGrp="1"/>
          </p:cNvSpPr>
          <p:nvPr>
            <p:ph type="title" idx="4294967295"/>
          </p:nvPr>
        </p:nvSpPr>
        <p:spPr>
          <a:xfrm>
            <a:off x="360000"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Hoe werkt het ophalen van het</a:t>
            </a:r>
            <a:br>
              <a:rPr lang="nl-NL" sz="3600" dirty="0">
                <a:solidFill>
                  <a:schemeClr val="bg1"/>
                </a:solidFill>
                <a:latin typeface="Franklin Gothic Medium" panose="020B0603020102020204" pitchFamily="34" charset="0"/>
              </a:rPr>
            </a:br>
            <a:r>
              <a:rPr lang="nl-NL" sz="3600" dirty="0">
                <a:solidFill>
                  <a:schemeClr val="bg1"/>
                </a:solidFill>
                <a:latin typeface="Franklin Gothic Medium" panose="020B0603020102020204" pitchFamily="34" charset="0"/>
              </a:rPr>
              <a:t>PMD-afval</a:t>
            </a:r>
          </a:p>
        </p:txBody>
      </p:sp>
    </p:spTree>
    <p:extLst>
      <p:ext uri="{BB962C8B-B14F-4D97-AF65-F5344CB8AC3E}">
        <p14:creationId xmlns:p14="http://schemas.microsoft.com/office/powerpoint/2010/main" val="1211141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AECBF54A-CB48-F527-A103-EE55D4D0E2DA}"/>
              </a:ext>
            </a:extLst>
          </p:cNvPr>
          <p:cNvSpPr>
            <a:spLocks noGrp="1"/>
          </p:cNvSpPr>
          <p:nvPr>
            <p:ph type="title" idx="4294967295"/>
          </p:nvPr>
        </p:nvSpPr>
        <p:spPr>
          <a:xfrm>
            <a:off x="360000"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Hoe betrekken</a:t>
            </a:r>
            <a:br>
              <a:rPr lang="nl-NL" sz="3600" dirty="0">
                <a:solidFill>
                  <a:schemeClr val="bg1"/>
                </a:solidFill>
                <a:latin typeface="Franklin Gothic Medium" panose="020B0603020102020204" pitchFamily="34" charset="0"/>
              </a:rPr>
            </a:br>
            <a:r>
              <a:rPr lang="nl-NL" sz="3600" dirty="0">
                <a:solidFill>
                  <a:schemeClr val="bg1"/>
                </a:solidFill>
                <a:latin typeface="Franklin Gothic Medium" panose="020B0603020102020204" pitchFamily="34" charset="0"/>
              </a:rPr>
              <a:t>we collega’s, leerlingen</a:t>
            </a:r>
            <a:br>
              <a:rPr lang="nl-NL" sz="3600" dirty="0">
                <a:solidFill>
                  <a:schemeClr val="bg1"/>
                </a:solidFill>
                <a:latin typeface="Franklin Gothic Medium" panose="020B0603020102020204" pitchFamily="34" charset="0"/>
              </a:rPr>
            </a:br>
            <a:r>
              <a:rPr lang="nl-NL" sz="3600" dirty="0">
                <a:solidFill>
                  <a:schemeClr val="bg1"/>
                </a:solidFill>
                <a:latin typeface="Franklin Gothic Medium" panose="020B0603020102020204" pitchFamily="34" charset="0"/>
              </a:rPr>
              <a:t>en ouders/ verzorgers</a:t>
            </a:r>
          </a:p>
        </p:txBody>
      </p:sp>
      <p:sp>
        <p:nvSpPr>
          <p:cNvPr id="5" name="Tijdelijke aanduiding voor inhoud 2">
            <a:extLst>
              <a:ext uri="{FF2B5EF4-FFF2-40B4-BE49-F238E27FC236}">
                <a16:creationId xmlns:a16="http://schemas.microsoft.com/office/drawing/2014/main" id="{3CEBEB7D-41EA-9641-BFBD-17D6C17A0B20}"/>
              </a:ext>
            </a:extLst>
          </p:cNvPr>
          <p:cNvSpPr>
            <a:spLocks noGrp="1"/>
          </p:cNvSpPr>
          <p:nvPr>
            <p:ph idx="4294967295"/>
          </p:nvPr>
        </p:nvSpPr>
        <p:spPr>
          <a:xfrm>
            <a:off x="3960000" y="576000"/>
            <a:ext cx="7717650" cy="5040000"/>
          </a:xfrm>
        </p:spPr>
        <p:txBody>
          <a:bodyPr>
            <a:normAutofit/>
          </a:bodyPr>
          <a:lstStyle/>
          <a:p>
            <a:pPr>
              <a:lnSpc>
                <a:spcPct val="150000"/>
              </a:lnSpc>
            </a:pPr>
            <a:r>
              <a:rPr lang="nl-NL" sz="2000" dirty="0"/>
              <a:t>Bij elke PMD-bak hangt een instructieposter;</a:t>
            </a:r>
          </a:p>
          <a:p>
            <a:pPr>
              <a:lnSpc>
                <a:spcPct val="150000"/>
              </a:lnSpc>
            </a:pPr>
            <a:r>
              <a:rPr lang="nl-NL" sz="2000" dirty="0"/>
              <a:t>De PMD-bakken zijn herkenbaar aan de stickers voor PMD-afval;</a:t>
            </a:r>
          </a:p>
          <a:p>
            <a:pPr>
              <a:lnSpc>
                <a:spcPct val="150000"/>
              </a:lnSpc>
            </a:pPr>
            <a:r>
              <a:rPr lang="nl-NL" sz="2000" dirty="0"/>
              <a:t>Via de mail, nieuwsbrief en ouderapp informeren we op </a:t>
            </a:r>
            <a:r>
              <a:rPr lang="nl-NL" sz="2000" dirty="0">
                <a:highlight>
                  <a:srgbClr val="FFFF00"/>
                </a:highlight>
              </a:rPr>
              <a:t>&lt;datum&gt;</a:t>
            </a:r>
            <a:r>
              <a:rPr lang="nl-NL" sz="2000" dirty="0"/>
              <a:t> alle collega’s en ouders/verzorgers over de start van de inzameling;</a:t>
            </a:r>
          </a:p>
          <a:p>
            <a:pPr>
              <a:lnSpc>
                <a:spcPct val="150000"/>
              </a:lnSpc>
            </a:pPr>
            <a:r>
              <a:rPr lang="nl-NL" sz="2000" dirty="0"/>
              <a:t>De leerkrachten bespreken met hun klas aan de hand van de instructieposter en de afvalquiz de inzameling van PMD-afval.</a:t>
            </a:r>
            <a:endParaRPr lang="nl-NL" sz="2000" u="sng" dirty="0"/>
          </a:p>
        </p:txBody>
      </p:sp>
    </p:spTree>
    <p:extLst>
      <p:ext uri="{BB962C8B-B14F-4D97-AF65-F5344CB8AC3E}">
        <p14:creationId xmlns:p14="http://schemas.microsoft.com/office/powerpoint/2010/main" val="2436403933"/>
      </p:ext>
    </p:extLst>
  </p:cSld>
  <p:clrMapOvr>
    <a:masterClrMapping/>
  </p:clrMapOvr>
</p:sld>
</file>

<file path=ppt/theme/theme1.xml><?xml version="1.0" encoding="utf-8"?>
<a:theme xmlns:a="http://schemas.openxmlformats.org/drawingml/2006/main" name="Kantoorthema">
  <a:themeElements>
    <a:clrScheme name="Aangepast 1">
      <a:dk1>
        <a:srgbClr val="003543"/>
      </a:dk1>
      <a:lt1>
        <a:srgbClr val="FFFFFF"/>
      </a:lt1>
      <a:dk2>
        <a:srgbClr val="44546A"/>
      </a:dk2>
      <a:lt2>
        <a:srgbClr val="E7E6E6"/>
      </a:lt2>
      <a:accent1>
        <a:srgbClr val="3F742F"/>
      </a:accent1>
      <a:accent2>
        <a:srgbClr val="71AD22"/>
      </a:accent2>
      <a:accent3>
        <a:srgbClr val="36AFCE"/>
      </a:accent3>
      <a:accent4>
        <a:srgbClr val="1D6FA9"/>
      </a:accent4>
      <a:accent5>
        <a:srgbClr val="B74919"/>
      </a:accent5>
      <a:accent6>
        <a:srgbClr val="F19D19"/>
      </a:accent6>
      <a:hlink>
        <a:srgbClr val="0563C1"/>
      </a:hlink>
      <a:folHlink>
        <a:srgbClr val="954F7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7408011EDF2E4FB9AB275143DB90E0" ma:contentTypeVersion="13" ma:contentTypeDescription="Create a new document." ma:contentTypeScope="" ma:versionID="6547efa9a4ef797e80ab899e91873a6e">
  <xsd:schema xmlns:xsd="http://www.w3.org/2001/XMLSchema" xmlns:xs="http://www.w3.org/2001/XMLSchema" xmlns:p="http://schemas.microsoft.com/office/2006/metadata/properties" xmlns:ns2="4943b2c3-173d-4493-ace4-6b81cc855dad" xmlns:ns3="73ef79e4-2a7f-4b5a-8101-d9f349fe5766" targetNamespace="http://schemas.microsoft.com/office/2006/metadata/properties" ma:root="true" ma:fieldsID="1b2545ad0a2ff9fd48fd88b596ac83ce" ns2:_="" ns3:_="">
    <xsd:import namespace="4943b2c3-173d-4493-ace4-6b81cc855dad"/>
    <xsd:import namespace="73ef79e4-2a7f-4b5a-8101-d9f349fe5766"/>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MediaServiceOCR"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43b2c3-173d-4493-ace4-6b81cc855d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c012c21-bc44-4429-8737-bb4b8c948d76" ma:termSetId="09814cd3-568e-fe90-9814-8d621ff8fb84" ma:anchorId="fba54fb3-c3e1-fe81-a776-ca4b69148c4d" ma:open="true" ma:isKeyword="false">
      <xsd:complexType>
        <xsd:sequence>
          <xsd:element ref="pc:Terms" minOccurs="0" maxOccurs="1"/>
        </xsd:sequence>
      </xsd:complex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3ef79e4-2a7f-4b5a-8101-d9f349fe5766"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ebd857e-7efd-4337-ad4f-aa25cd8dbc21}" ma:internalName="TaxCatchAll" ma:showField="CatchAllData" ma:web="73ef79e4-2a7f-4b5a-8101-d9f349fe5766">
      <xsd:complexType>
        <xsd:complexContent>
          <xsd:extension base="dms:MultiChoiceLookup">
            <xsd:sequence>
              <xsd:element name="Value" type="dms:Lookup" maxOccurs="unbounded" minOccurs="0" nillable="true"/>
            </xsd:sequence>
          </xsd:extension>
        </xsd:complexContent>
      </xsd:complexType>
    </xsd:element>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943b2c3-173d-4493-ace4-6b81cc855dad">
      <Terms xmlns="http://schemas.microsoft.com/office/infopath/2007/PartnerControls"/>
    </lcf76f155ced4ddcb4097134ff3c332f>
    <TaxCatchAll xmlns="73ef79e4-2a7f-4b5a-8101-d9f349fe5766" xsi:nil="true"/>
  </documentManagement>
</p:properties>
</file>

<file path=customXml/itemProps1.xml><?xml version="1.0" encoding="utf-8"?>
<ds:datastoreItem xmlns:ds="http://schemas.openxmlformats.org/officeDocument/2006/customXml" ds:itemID="{85182667-9B48-478D-9D7C-C1C8E9230A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943b2c3-173d-4493-ace4-6b81cc855dad"/>
    <ds:schemaRef ds:uri="73ef79e4-2a7f-4b5a-8101-d9f349fe57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69C646B-F2F2-4384-8D7A-082BA22F8ACF}">
  <ds:schemaRefs>
    <ds:schemaRef ds:uri="http://schemas.microsoft.com/sharepoint/v3/contenttype/forms"/>
  </ds:schemaRefs>
</ds:datastoreItem>
</file>

<file path=customXml/itemProps3.xml><?xml version="1.0" encoding="utf-8"?>
<ds:datastoreItem xmlns:ds="http://schemas.openxmlformats.org/officeDocument/2006/customXml" ds:itemID="{517A6F07-4A4B-4C02-BF9A-9F260658AAF8}">
  <ds:schemaRefs>
    <ds:schemaRef ds:uri="http://www.w3.org/XML/1998/namespace"/>
    <ds:schemaRef ds:uri="http://purl.org/dc/terms/"/>
    <ds:schemaRef ds:uri="http://schemas.openxmlformats.org/package/2006/metadata/core-properties"/>
    <ds:schemaRef ds:uri="http://schemas.microsoft.com/office/2006/documentManagement/types"/>
    <ds:schemaRef ds:uri="40fcaa1a-ac74-410f-95bc-20bbab667105"/>
    <ds:schemaRef ds:uri="16fe547f-eec1-4793-a1b6-34d56b9fc957"/>
    <ds:schemaRef ds:uri="http://purl.org/dc/dcmitype/"/>
    <ds:schemaRef ds:uri="http://schemas.microsoft.com/office/infopath/2007/PartnerControls"/>
    <ds:schemaRef ds:uri="http://schemas.microsoft.com/office/2006/metadata/properties"/>
    <ds:schemaRef ds:uri="http://purl.org/dc/elements/1.1/"/>
    <ds:schemaRef ds:uri="4943b2c3-173d-4493-ace4-6b81cc855dad"/>
    <ds:schemaRef ds:uri="73ef79e4-2a7f-4b5a-8101-d9f349fe5766"/>
  </ds:schemaRefs>
</ds:datastoreItem>
</file>

<file path=docProps/app.xml><?xml version="1.0" encoding="utf-8"?>
<Properties xmlns="http://schemas.openxmlformats.org/officeDocument/2006/extended-properties" xmlns:vt="http://schemas.openxmlformats.org/officeDocument/2006/docPropsVTypes">
  <Template>Office Theme</Template>
  <TotalTime>789</TotalTime>
  <Words>769</Words>
  <Application>Microsoft Office PowerPoint</Application>
  <PresentationFormat>Breedbeeld</PresentationFormat>
  <Paragraphs>61</Paragraphs>
  <Slides>11</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11</vt:i4>
      </vt:variant>
    </vt:vector>
  </HeadingPairs>
  <TitlesOfParts>
    <vt:vector size="17" baseType="lpstr">
      <vt:lpstr>Arial</vt:lpstr>
      <vt:lpstr>Calibri</vt:lpstr>
      <vt:lpstr>Courier New</vt:lpstr>
      <vt:lpstr>Franklin Gothic Book</vt:lpstr>
      <vt:lpstr>Franklin Gothic Medium</vt:lpstr>
      <vt:lpstr>Kantoorthema</vt:lpstr>
      <vt:lpstr>PowerPoint-presentatie</vt:lpstr>
      <vt:lpstr>Inzameling PMD-afval</vt:lpstr>
      <vt:lpstr>Waarom doet onze school mee</vt:lpstr>
      <vt:lpstr>Welk afval hoort wel in de PMD-bak</vt:lpstr>
      <vt:lpstr>Welk afval hoort niet in de PMD-bak</vt:lpstr>
      <vt:lpstr>Wanneer starten we met inzamelen</vt:lpstr>
      <vt:lpstr>Waar worden de PMD-bakken geplaatst</vt:lpstr>
      <vt:lpstr>Hoe werkt het ophalen van het PMD-afval</vt:lpstr>
      <vt:lpstr>Hoe betrekken we collega’s, leerlingen en ouders/ verzorgers</vt:lpstr>
      <vt:lpstr>Welke  toolkit onderdelen zijn beschikbaar</vt:lpstr>
      <vt:lpstr>Wat is  Afval Goed Geregeld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Afval Goed Geregeld</dc:title>
  <dc:creator>Frederiek de Vries Robbé</dc:creator>
  <cp:lastModifiedBy>Frederiek de Vries Robbé</cp:lastModifiedBy>
  <cp:revision>28</cp:revision>
  <dcterms:created xsi:type="dcterms:W3CDTF">2022-11-15T09:55:35Z</dcterms:created>
  <dcterms:modified xsi:type="dcterms:W3CDTF">2026-06-22T06:58:03Z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0x0101009105A551F241AA4A9F7D46C269B25B30</vt:lpwstr>
  </property>
  <property fmtid="{D5CDD505-2E9C-101B-9397-08002B2CF9AE}" pid="3" name="MediaServiceImageTags">
    <vt:lpwstr/>
  </property>
</Properties>
</file>